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706" r:id="rId1"/>
  </p:sldMasterIdLst>
  <p:notesMasterIdLst>
    <p:notesMasterId r:id="rId26"/>
  </p:notesMasterIdLst>
  <p:sldIdLst>
    <p:sldId id="256" r:id="rId2"/>
    <p:sldId id="257" r:id="rId3"/>
    <p:sldId id="276" r:id="rId4"/>
    <p:sldId id="258" r:id="rId5"/>
    <p:sldId id="259" r:id="rId6"/>
    <p:sldId id="260" r:id="rId7"/>
    <p:sldId id="261" r:id="rId8"/>
    <p:sldId id="262" r:id="rId9"/>
    <p:sldId id="263" r:id="rId10"/>
    <p:sldId id="277" r:id="rId11"/>
    <p:sldId id="271" r:id="rId12"/>
    <p:sldId id="279" r:id="rId13"/>
    <p:sldId id="264" r:id="rId14"/>
    <p:sldId id="281" r:id="rId15"/>
    <p:sldId id="280" r:id="rId16"/>
    <p:sldId id="265" r:id="rId17"/>
    <p:sldId id="273" r:id="rId18"/>
    <p:sldId id="266" r:id="rId19"/>
    <p:sldId id="272" r:id="rId20"/>
    <p:sldId id="274" r:id="rId21"/>
    <p:sldId id="275" r:id="rId22"/>
    <p:sldId id="267" r:id="rId23"/>
    <p:sldId id="268" r:id="rId24"/>
    <p:sldId id="270" r:id="rId25"/>
  </p:sldIdLst>
  <p:sldSz cx="18288000" cy="10287000"/>
  <p:notesSz cx="6858000" cy="9144000"/>
  <p:embeddedFontLst>
    <p:embeddedFont>
      <p:font typeface="Assistant" pitchFamily="2" charset="-79"/>
      <p:regular r:id="rId27"/>
      <p:bold r:id="rId28"/>
    </p:embeddedFont>
    <p:embeddedFont>
      <p:font typeface="Halant Medium" pitchFamily="2" charset="77"/>
      <p:regular r:id="rId29"/>
      <p:bold r:id="rId3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288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07"/>
    <p:restoredTop sz="94649"/>
  </p:normalViewPr>
  <p:slideViewPr>
    <p:cSldViewPr snapToGrid="0">
      <p:cViewPr varScale="1">
        <p:scale>
          <a:sx n="68" d="100"/>
          <a:sy n="68" d="100"/>
        </p:scale>
        <p:origin x="352" y="208"/>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6" name="Google Shape;156;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009522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6" name="Google Shape;156;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593581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6" name="Google Shape;156;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208008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2" name="Google Shape;172;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6" name="Google Shape;156;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345384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2" name="Google Shape;172;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113753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3" name="Google Shape;183;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0" name="Google Shape;190;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795820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0" name="Google Shape;190;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0" name="Google Shape;190;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529181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2" name="Google Shape;92;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0" name="Google Shape;190;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870943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0" name="Google Shape;190;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443789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97" name="Google Shape;197;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207" name="Google Shape;207;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2" name="Google Shape;232;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2" name="Google Shape;92;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512501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3" name="Google Shape;113;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2" name="Google Shape;122;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1" name="Google Shape;131;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47" name="Google Shape;147;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6" name="Google Shape;156;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2">
        <a:schemeClr val="bg2"/>
      </p:bgRef>
    </p:bg>
    <p:spTree>
      <p:nvGrpSpPr>
        <p:cNvPr id="1" name=""/>
        <p:cNvGrpSpPr/>
        <p:nvPr/>
      </p:nvGrpSpPr>
      <p:grpSpPr>
        <a:xfrm>
          <a:off x="0" y="0"/>
          <a:ext cx="0" cy="0"/>
          <a:chOff x="0" y="0"/>
          <a:chExt cx="0" cy="0"/>
        </a:xfrm>
      </p:grpSpPr>
      <p:sp>
        <p:nvSpPr>
          <p:cNvPr id="16" name="Rectangle 15"/>
          <p:cNvSpPr/>
          <p:nvPr/>
        </p:nvSpPr>
        <p:spPr>
          <a:xfrm>
            <a:off x="0" y="0"/>
            <a:ext cx="18288000" cy="10287000"/>
          </a:xfrm>
          <a:prstGeom prst="rect">
            <a:avLst/>
          </a:prstGeom>
          <a:blipFill dpi="0" rotWithShape="1">
            <a:blip r:embed="rId2">
              <a:alphaModFix amt="45000"/>
              <a:duotone>
                <a:schemeClr val="accent1">
                  <a:shade val="45000"/>
                  <a:satMod val="135000"/>
                </a:schemeClr>
                <a:prstClr val="white"/>
              </a:duotone>
            </a:blip>
            <a:srcRect/>
            <a:tile tx="-44450" ty="38100" sx="85000" sy="85000" flip="none"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961805" y="1901595"/>
            <a:ext cx="14364393" cy="6461925"/>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2171702" y="2117423"/>
            <a:ext cx="13944600" cy="6052155"/>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7703820" y="1901595"/>
            <a:ext cx="2880360" cy="109728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4" name="Group 3"/>
          <p:cNvGrpSpPr/>
          <p:nvPr/>
        </p:nvGrpSpPr>
        <p:grpSpPr>
          <a:xfrm>
            <a:off x="7875270" y="1901596"/>
            <a:ext cx="2537460" cy="967943"/>
            <a:chOff x="5318306" y="1386268"/>
            <a:chExt cx="1567331" cy="645295"/>
          </a:xfrm>
        </p:grpSpPr>
        <p:cxnSp>
          <p:nvCxnSpPr>
            <p:cNvPr id="17" name="Straight Connector 16"/>
            <p:cNvCxnSpPr/>
            <p:nvPr/>
          </p:nvCxnSpPr>
          <p:spPr>
            <a:xfrm>
              <a:off x="5318306"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885637"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318306" y="2031563"/>
              <a:ext cx="1567331" cy="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2342562" y="3136895"/>
            <a:ext cx="13602879" cy="3886200"/>
          </a:xfrm>
        </p:spPr>
        <p:txBody>
          <a:bodyPr tIns="45720" bIns="45720" anchor="ctr">
            <a:noAutofit/>
          </a:bodyPr>
          <a:lstStyle>
            <a:lvl1pPr algn="ctr">
              <a:lnSpc>
                <a:spcPct val="83000"/>
              </a:lnSpc>
              <a:defRPr lang="en-US" sz="10800" b="0" kern="1200" cap="all" spc="-15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Subtitle 2"/>
          <p:cNvSpPr>
            <a:spLocks noGrp="1"/>
          </p:cNvSpPr>
          <p:nvPr>
            <p:ph type="subTitle" idx="1"/>
          </p:nvPr>
        </p:nvSpPr>
        <p:spPr>
          <a:xfrm>
            <a:off x="2343150" y="7023094"/>
            <a:ext cx="13606272" cy="685802"/>
          </a:xfrm>
        </p:spPr>
        <p:txBody>
          <a:bodyPr>
            <a:normAutofit/>
          </a:bodyPr>
          <a:lstStyle>
            <a:lvl1pPr marL="0" indent="0" algn="ctr">
              <a:spcBef>
                <a:spcPts val="0"/>
              </a:spcBef>
              <a:buNone/>
              <a:defRPr sz="2400" spc="120" baseline="0">
                <a:solidFill>
                  <a:schemeClr val="tx1"/>
                </a:solidFill>
              </a:defRPr>
            </a:lvl1pPr>
            <a:lvl2pPr marL="685800" indent="0" algn="ctr">
              <a:buNone/>
              <a:defRPr sz="2400"/>
            </a:lvl2pPr>
            <a:lvl3pPr marL="1371600" indent="0" algn="ctr">
              <a:buNone/>
              <a:defRPr sz="24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US"/>
              <a:t>Click to edit Master subtitle style</a:t>
            </a:r>
            <a:endParaRPr lang="en-US" dirty="0"/>
          </a:p>
        </p:txBody>
      </p:sp>
      <p:sp>
        <p:nvSpPr>
          <p:cNvPr id="20" name="Date Placeholder 19"/>
          <p:cNvSpPr>
            <a:spLocks noGrp="1"/>
          </p:cNvSpPr>
          <p:nvPr>
            <p:ph type="dt" sz="half" idx="10"/>
          </p:nvPr>
        </p:nvSpPr>
        <p:spPr>
          <a:xfrm>
            <a:off x="7978140" y="2011883"/>
            <a:ext cx="2331720" cy="790820"/>
          </a:xfrm>
        </p:spPr>
        <p:txBody>
          <a:bodyPr/>
          <a:lstStyle>
            <a:lvl1pPr algn="ctr">
              <a:defRPr sz="1950" spc="0" baseline="0">
                <a:solidFill>
                  <a:schemeClr val="tx1"/>
                </a:solidFill>
                <a:latin typeface="+mn-lt"/>
              </a:defRPr>
            </a:lvl1pPr>
          </a:lstStyle>
          <a:p>
            <a:endParaRPr lang="en-US"/>
          </a:p>
        </p:txBody>
      </p:sp>
      <p:sp>
        <p:nvSpPr>
          <p:cNvPr id="21" name="Footer Placeholder 20"/>
          <p:cNvSpPr>
            <a:spLocks noGrp="1"/>
          </p:cNvSpPr>
          <p:nvPr>
            <p:ph type="ftr" sz="quarter" idx="11"/>
          </p:nvPr>
        </p:nvSpPr>
        <p:spPr>
          <a:xfrm>
            <a:off x="2180844" y="7816590"/>
            <a:ext cx="8858250" cy="342900"/>
          </a:xfrm>
        </p:spPr>
        <p:txBody>
          <a:bodyPr/>
          <a:lstStyle>
            <a:lvl1pPr algn="l">
              <a:defRPr>
                <a:solidFill>
                  <a:schemeClr val="tx1">
                    <a:lumMod val="75000"/>
                    <a:lumOff val="25000"/>
                  </a:schemeClr>
                </a:solidFill>
              </a:defRPr>
            </a:lvl1pPr>
          </a:lstStyle>
          <a:p>
            <a:endParaRPr lang="en-US"/>
          </a:p>
        </p:txBody>
      </p:sp>
      <p:sp>
        <p:nvSpPr>
          <p:cNvPr id="22" name="Slide Number Placeholder 21"/>
          <p:cNvSpPr>
            <a:spLocks noGrp="1"/>
          </p:cNvSpPr>
          <p:nvPr>
            <p:ph type="sldNum" sz="quarter" idx="12"/>
          </p:nvPr>
        </p:nvSpPr>
        <p:spPr>
          <a:xfrm>
            <a:off x="12910379" y="7818120"/>
            <a:ext cx="3167822" cy="342900"/>
          </a:xfrm>
        </p:spPr>
        <p:txBody>
          <a:bodyPr/>
          <a:lstStyle>
            <a:lvl1pPr>
              <a:defRPr>
                <a:solidFill>
                  <a:schemeClr val="tx1">
                    <a:lumMod val="75000"/>
                    <a:lumOff val="25000"/>
                  </a:schemeClr>
                </a:solidFill>
              </a:defRPr>
            </a:lvl1p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834939709"/>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3639262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3487400" y="1143000"/>
            <a:ext cx="3543300" cy="78867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57300" y="1143000"/>
            <a:ext cx="12115800" cy="78867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8489202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1721091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2">
        <a:schemeClr val="bg2"/>
      </p:bgRef>
    </p:bg>
    <p:spTree>
      <p:nvGrpSpPr>
        <p:cNvPr id="1" name=""/>
        <p:cNvGrpSpPr/>
        <p:nvPr/>
      </p:nvGrpSpPr>
      <p:grpSpPr>
        <a:xfrm>
          <a:off x="0" y="0"/>
          <a:ext cx="0" cy="0"/>
          <a:chOff x="0" y="0"/>
          <a:chExt cx="0" cy="0"/>
        </a:xfrm>
      </p:grpSpPr>
      <p:sp>
        <p:nvSpPr>
          <p:cNvPr id="22" name="Rectangle 21"/>
          <p:cNvSpPr/>
          <p:nvPr/>
        </p:nvSpPr>
        <p:spPr>
          <a:xfrm>
            <a:off x="0" y="0"/>
            <a:ext cx="18288000" cy="10287000"/>
          </a:xfrm>
          <a:prstGeom prst="rect">
            <a:avLst/>
          </a:prstGeom>
          <a:blipFill dpi="0" rotWithShape="1">
            <a:blip r:embed="rId2">
              <a:alphaModFix amt="45000"/>
              <a:duotone>
                <a:schemeClr val="accent2">
                  <a:shade val="45000"/>
                  <a:satMod val="135000"/>
                </a:schemeClr>
                <a:prstClr val="white"/>
              </a:duotone>
            </a:blip>
            <a:srcRect/>
            <a:tile tx="-44450" ty="38100" sx="85000" sy="85000" flip="none"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3" name="Rectangle 22"/>
          <p:cNvSpPr/>
          <p:nvPr/>
        </p:nvSpPr>
        <p:spPr>
          <a:xfrm>
            <a:off x="1961805" y="1901595"/>
            <a:ext cx="14364393" cy="6461925"/>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2171700" y="2117423"/>
            <a:ext cx="13944600" cy="6052155"/>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7703820" y="1901595"/>
            <a:ext cx="2880360" cy="109728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31" name="Group 30"/>
          <p:cNvGrpSpPr/>
          <p:nvPr/>
        </p:nvGrpSpPr>
        <p:grpSpPr>
          <a:xfrm>
            <a:off x="7875270" y="1901596"/>
            <a:ext cx="2537460" cy="967943"/>
            <a:chOff x="5318306" y="1386268"/>
            <a:chExt cx="1567331" cy="645295"/>
          </a:xfrm>
        </p:grpSpPr>
        <p:cxnSp>
          <p:nvCxnSpPr>
            <p:cNvPr id="32" name="Straight Connector 31"/>
            <p:cNvCxnSpPr/>
            <p:nvPr/>
          </p:nvCxnSpPr>
          <p:spPr>
            <a:xfrm>
              <a:off x="5318306"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6885637"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5318306" y="2031563"/>
              <a:ext cx="1567331" cy="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a:xfrm>
            <a:off x="2345435" y="3141464"/>
            <a:ext cx="13606272" cy="3881628"/>
          </a:xfrm>
        </p:spPr>
        <p:txBody>
          <a:bodyPr anchor="ctr">
            <a:noAutofit/>
          </a:bodyPr>
          <a:lstStyle>
            <a:lvl1pPr algn="ctr">
              <a:lnSpc>
                <a:spcPct val="83000"/>
              </a:lnSpc>
              <a:defRPr lang="en-US" sz="10800" kern="1200" cap="all" spc="-15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Text Placeholder 2"/>
          <p:cNvSpPr>
            <a:spLocks noGrp="1"/>
          </p:cNvSpPr>
          <p:nvPr>
            <p:ph type="body" idx="1"/>
          </p:nvPr>
        </p:nvSpPr>
        <p:spPr>
          <a:xfrm>
            <a:off x="2345436" y="7023093"/>
            <a:ext cx="13606272" cy="685800"/>
          </a:xfrm>
        </p:spPr>
        <p:txBody>
          <a:bodyPr anchor="t">
            <a:normAutofit/>
          </a:bodyPr>
          <a:lstStyle>
            <a:lvl1pPr marL="0" indent="0" algn="ctr">
              <a:buNone/>
              <a:defRPr sz="2400">
                <a:solidFill>
                  <a:schemeClr val="tx1"/>
                </a:solidFill>
                <a:effectLst/>
              </a:defRPr>
            </a:lvl1pPr>
            <a:lvl2pPr marL="685800" indent="0">
              <a:buNone/>
              <a:defRPr sz="24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7982712" y="2016753"/>
            <a:ext cx="2331720" cy="795528"/>
          </a:xfrm>
        </p:spPr>
        <p:txBody>
          <a:bodyPr/>
          <a:lstStyle>
            <a:lvl1pPr algn="ctr">
              <a:defRPr lang="en-US" sz="1950" kern="1200" spc="0" baseline="0">
                <a:solidFill>
                  <a:schemeClr val="tx1"/>
                </a:solidFill>
                <a:latin typeface="+mn-lt"/>
                <a:ea typeface="+mn-ea"/>
                <a:cs typeface="+mn-cs"/>
              </a:defRPr>
            </a:lvl1pPr>
          </a:lstStyle>
          <a:p>
            <a:endParaRPr lang="en-US"/>
          </a:p>
        </p:txBody>
      </p:sp>
      <p:sp>
        <p:nvSpPr>
          <p:cNvPr id="5" name="Footer Placeholder 4"/>
          <p:cNvSpPr>
            <a:spLocks noGrp="1"/>
          </p:cNvSpPr>
          <p:nvPr>
            <p:ph type="ftr" sz="quarter" idx="11"/>
          </p:nvPr>
        </p:nvSpPr>
        <p:spPr>
          <a:xfrm>
            <a:off x="2180330" y="7816590"/>
            <a:ext cx="8860536" cy="342900"/>
          </a:xfrm>
        </p:spPr>
        <p:txBody>
          <a:bodyPr/>
          <a:lstStyle>
            <a:lvl1pPr algn="l">
              <a:defRPr/>
            </a:lvl1pPr>
          </a:lstStyle>
          <a:p>
            <a:endParaRPr lang="en-US"/>
          </a:p>
        </p:txBody>
      </p:sp>
      <p:sp>
        <p:nvSpPr>
          <p:cNvPr id="6" name="Slide Number Placeholder 5"/>
          <p:cNvSpPr>
            <a:spLocks noGrp="1"/>
          </p:cNvSpPr>
          <p:nvPr>
            <p:ph type="sldNum" sz="quarter" idx="12"/>
          </p:nvPr>
        </p:nvSpPr>
        <p:spPr>
          <a:xfrm>
            <a:off x="12906756" y="7816590"/>
            <a:ext cx="3168396" cy="342900"/>
          </a:xfrm>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4110988967"/>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600200" y="3154680"/>
            <a:ext cx="7132320" cy="5623560"/>
          </a:xfrm>
        </p:spPr>
        <p:txBody>
          <a:bodyPr/>
          <a:lstStyle>
            <a:lvl1pPr>
              <a:defRPr sz="2700"/>
            </a:lvl1pPr>
            <a:lvl2pPr>
              <a:defRPr sz="2400"/>
            </a:lvl2pPr>
            <a:lvl3pPr>
              <a:defRPr sz="2100"/>
            </a:lvl3pPr>
            <a:lvl4pPr>
              <a:defRPr sz="2100"/>
            </a:lvl4pPr>
            <a:lvl5pPr>
              <a:defRPr sz="2100"/>
            </a:lvl5pPr>
            <a:lvl6pPr>
              <a:defRPr sz="2100"/>
            </a:lvl6pPr>
            <a:lvl7pPr>
              <a:defRPr sz="2100"/>
            </a:lvl7pPr>
            <a:lvl8pPr>
              <a:defRPr sz="2100"/>
            </a:lvl8pPr>
            <a:lvl9pPr>
              <a:defRPr sz="21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9555480" y="3154680"/>
            <a:ext cx="7132320" cy="5623560"/>
          </a:xfrm>
        </p:spPr>
        <p:txBody>
          <a:bodyPr/>
          <a:lstStyle>
            <a:lvl1pPr>
              <a:defRPr sz="2700"/>
            </a:lvl1pPr>
            <a:lvl2pPr>
              <a:defRPr sz="2400"/>
            </a:lvl2pPr>
            <a:lvl3pPr>
              <a:defRPr sz="2100"/>
            </a:lvl3pPr>
            <a:lvl4pPr>
              <a:defRPr sz="2100"/>
            </a:lvl4pPr>
            <a:lvl5pPr>
              <a:defRPr sz="2100"/>
            </a:lvl5pPr>
            <a:lvl6pPr>
              <a:defRPr sz="2100"/>
            </a:lvl6pPr>
            <a:lvl7pPr>
              <a:defRPr sz="2100"/>
            </a:lvl7pPr>
            <a:lvl8pPr>
              <a:defRPr sz="2100"/>
            </a:lvl8pPr>
            <a:lvl9pPr>
              <a:defRPr sz="21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9019537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604772" y="3111501"/>
            <a:ext cx="7132320" cy="960120"/>
          </a:xfrm>
        </p:spPr>
        <p:txBody>
          <a:bodyPr anchor="ctr">
            <a:normAutofit/>
          </a:bodyPr>
          <a:lstStyle>
            <a:lvl1pPr marL="0" indent="0" algn="ctr">
              <a:spcBef>
                <a:spcPts val="0"/>
              </a:spcBef>
              <a:buNone/>
              <a:defRPr sz="2850" b="0">
                <a:solidFill>
                  <a:schemeClr val="tx2"/>
                </a:solidFill>
                <a:latin typeface="+mn-lt"/>
              </a:defRPr>
            </a:lvl1pPr>
            <a:lvl2pPr marL="685800" indent="0">
              <a:buNone/>
              <a:defRPr sz="285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Edit Master text styles</a:t>
            </a:r>
          </a:p>
        </p:txBody>
      </p:sp>
      <p:sp>
        <p:nvSpPr>
          <p:cNvPr id="4" name="Content Placeholder 3"/>
          <p:cNvSpPr>
            <a:spLocks noGrp="1"/>
          </p:cNvSpPr>
          <p:nvPr>
            <p:ph sz="half" idx="2"/>
          </p:nvPr>
        </p:nvSpPr>
        <p:spPr>
          <a:xfrm>
            <a:off x="1604772" y="4133847"/>
            <a:ext cx="7132320" cy="4800600"/>
          </a:xfrm>
        </p:spPr>
        <p:txBody>
          <a:bodyPr/>
          <a:lstStyle>
            <a:lvl1pPr>
              <a:defRPr sz="2700"/>
            </a:lvl1pPr>
            <a:lvl2pPr>
              <a:defRPr sz="2400"/>
            </a:lvl2pPr>
            <a:lvl3pPr>
              <a:defRPr sz="2100"/>
            </a:lvl3pPr>
            <a:lvl4pPr>
              <a:defRPr sz="2100"/>
            </a:lvl4pPr>
            <a:lvl5pPr>
              <a:defRPr sz="2100"/>
            </a:lvl5pPr>
            <a:lvl6pPr>
              <a:defRPr sz="2100"/>
            </a:lvl6pPr>
            <a:lvl7pPr>
              <a:defRPr sz="2100"/>
            </a:lvl7pPr>
            <a:lvl8pPr>
              <a:defRPr sz="2100"/>
            </a:lvl8pPr>
            <a:lvl9pPr>
              <a:defRPr sz="21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9560052" y="3111501"/>
            <a:ext cx="7132320" cy="960120"/>
          </a:xfrm>
        </p:spPr>
        <p:txBody>
          <a:bodyPr anchor="ctr">
            <a:normAutofit/>
          </a:bodyPr>
          <a:lstStyle>
            <a:lvl1pPr marL="0" indent="0" algn="ctr">
              <a:spcBef>
                <a:spcPts val="0"/>
              </a:spcBef>
              <a:buNone/>
              <a:defRPr sz="2850" b="0">
                <a:solidFill>
                  <a:schemeClr val="tx2"/>
                </a:solidFill>
              </a:defRPr>
            </a:lvl1pPr>
            <a:lvl2pPr marL="685800" indent="0">
              <a:buNone/>
              <a:defRPr sz="285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Edit Master text styles</a:t>
            </a:r>
          </a:p>
        </p:txBody>
      </p:sp>
      <p:sp>
        <p:nvSpPr>
          <p:cNvPr id="6" name="Content Placeholder 5"/>
          <p:cNvSpPr>
            <a:spLocks noGrp="1"/>
          </p:cNvSpPr>
          <p:nvPr>
            <p:ph sz="quarter" idx="4"/>
          </p:nvPr>
        </p:nvSpPr>
        <p:spPr>
          <a:xfrm>
            <a:off x="9560052" y="4134872"/>
            <a:ext cx="7132320" cy="4800600"/>
          </a:xfrm>
        </p:spPr>
        <p:txBody>
          <a:bodyPr/>
          <a:lstStyle>
            <a:lvl1pPr>
              <a:defRPr sz="2700"/>
            </a:lvl1pPr>
            <a:lvl2pPr>
              <a:defRPr sz="2400"/>
            </a:lvl2pPr>
            <a:lvl3pPr>
              <a:defRPr sz="2100"/>
            </a:lvl3pPr>
            <a:lvl4pPr>
              <a:defRPr sz="2100"/>
            </a:lvl4pPr>
            <a:lvl5pPr>
              <a:defRPr sz="2100"/>
            </a:lvl5pPr>
            <a:lvl6pPr>
              <a:defRPr sz="2100"/>
            </a:lvl6pPr>
            <a:lvl7pPr>
              <a:defRPr sz="2100"/>
            </a:lvl7pPr>
            <a:lvl8pPr>
              <a:defRPr sz="2100"/>
            </a:lvl8pPr>
            <a:lvl9pPr>
              <a:defRPr sz="21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3949144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40648767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1680428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6" name="Rectangle 15"/>
          <p:cNvSpPr/>
          <p:nvPr/>
        </p:nvSpPr>
        <p:spPr>
          <a:xfrm>
            <a:off x="368294" y="356616"/>
            <a:ext cx="12797028" cy="957376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3530579" y="356616"/>
            <a:ext cx="4389120" cy="957376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3944600" y="911088"/>
            <a:ext cx="3646170" cy="2468880"/>
          </a:xfrm>
        </p:spPr>
        <p:txBody>
          <a:bodyPr anchor="b">
            <a:normAutofit/>
          </a:bodyPr>
          <a:lstStyle>
            <a:lvl1pPr algn="l" defTabSz="1371600" rtl="0" eaLnBrk="1" latinLnBrk="0" hangingPunct="1">
              <a:lnSpc>
                <a:spcPct val="90000"/>
              </a:lnSpc>
              <a:spcBef>
                <a:spcPct val="0"/>
              </a:spcBef>
              <a:buNone/>
              <a:defRPr lang="en-US" sz="4200" b="0" kern="1200" cap="none" spc="0" baseline="0" dirty="0">
                <a:solidFill>
                  <a:srgbClr val="FFFFFF"/>
                </a:solidFill>
                <a:effectLst/>
                <a:latin typeface="+mj-lt"/>
                <a:ea typeface="+mn-ea"/>
                <a:cs typeface="+mn-cs"/>
              </a:defRPr>
            </a:lvl1pPr>
          </a:lstStyle>
          <a:p>
            <a:r>
              <a:rPr lang="en-US"/>
              <a:t>Click to edit Master title style</a:t>
            </a:r>
            <a:endParaRPr lang="en-US" dirty="0"/>
          </a:p>
        </p:txBody>
      </p:sp>
      <p:sp>
        <p:nvSpPr>
          <p:cNvPr id="3" name="Content Placeholder 2"/>
          <p:cNvSpPr>
            <a:spLocks noGrp="1"/>
          </p:cNvSpPr>
          <p:nvPr>
            <p:ph idx="1"/>
          </p:nvPr>
        </p:nvSpPr>
        <p:spPr>
          <a:xfrm>
            <a:off x="1028700" y="914400"/>
            <a:ext cx="11658600" cy="8001000"/>
          </a:xfrm>
        </p:spPr>
        <p:txBody>
          <a:bodyPr/>
          <a:lstStyle>
            <a:lvl1pPr>
              <a:defRPr sz="2700"/>
            </a:lvl1pPr>
            <a:lvl2pPr>
              <a:defRPr sz="2400"/>
            </a:lvl2pPr>
            <a:lvl3pPr>
              <a:defRPr sz="2100"/>
            </a:lvl3pPr>
            <a:lvl4pPr>
              <a:defRPr sz="2100"/>
            </a:lvl4pPr>
            <a:lvl5pPr>
              <a:defRPr sz="2100"/>
            </a:lvl5pPr>
            <a:lvl6pPr>
              <a:defRPr sz="2100"/>
            </a:lvl6pPr>
            <a:lvl7pPr>
              <a:defRPr sz="2100"/>
            </a:lvl7pPr>
            <a:lvl8pPr>
              <a:defRPr sz="2100"/>
            </a:lvl8pPr>
            <a:lvl9pPr>
              <a:defRPr sz="21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3944600" y="3429000"/>
            <a:ext cx="3646170" cy="5257800"/>
          </a:xfrm>
        </p:spPr>
        <p:txBody>
          <a:bodyPr>
            <a:normAutofit/>
          </a:bodyPr>
          <a:lstStyle>
            <a:lvl1pPr marL="0" indent="0">
              <a:lnSpc>
                <a:spcPct val="110000"/>
              </a:lnSpc>
              <a:spcBef>
                <a:spcPts val="1200"/>
              </a:spcBef>
              <a:buNone/>
              <a:defRPr sz="2100">
                <a:solidFill>
                  <a:srgbClr val="FFFFFF"/>
                </a:solidFill>
              </a:defRPr>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Edit Master text styles</a:t>
            </a:r>
          </a:p>
        </p:txBody>
      </p:sp>
      <p:sp>
        <p:nvSpPr>
          <p:cNvPr id="8" name="Date Placeholder 7"/>
          <p:cNvSpPr>
            <a:spLocks noGrp="1"/>
          </p:cNvSpPr>
          <p:nvPr>
            <p:ph type="dt" sz="half" idx="10"/>
          </p:nvPr>
        </p:nvSpPr>
        <p:spPr/>
        <p:txBody>
          <a:bodyPr/>
          <a:lstStyle/>
          <a:p>
            <a:endParaRPr lang="en-US"/>
          </a:p>
        </p:txBody>
      </p:sp>
      <p:sp>
        <p:nvSpPr>
          <p:cNvPr id="9" name="Footer Placeholder 8"/>
          <p:cNvSpPr>
            <a:spLocks noGrp="1"/>
          </p:cNvSpPr>
          <p:nvPr>
            <p:ph type="ftr" sz="quarter" idx="11"/>
          </p:nvPr>
        </p:nvSpPr>
        <p:spPr/>
        <p:txBody>
          <a:bodyPr/>
          <a:lstStyle>
            <a:lvl1pPr algn="r">
              <a:defRPr/>
            </a:lvl1pPr>
          </a:lstStyle>
          <a:p>
            <a:endParaRPr lang="en-US"/>
          </a:p>
        </p:txBody>
      </p:sp>
      <p:sp>
        <p:nvSpPr>
          <p:cNvPr id="11" name="Slide Number Placeholder 10"/>
          <p:cNvSpPr>
            <a:spLocks noGrp="1"/>
          </p:cNvSpPr>
          <p:nvPr>
            <p:ph type="sldNum" sz="quarter" idx="12"/>
          </p:nvPr>
        </p:nvSpPr>
        <p:spPr>
          <a:xfrm>
            <a:off x="15590516" y="9334503"/>
            <a:ext cx="2194560" cy="411480"/>
          </a:xfrm>
        </p:spPr>
        <p:txBody>
          <a:bodyPr/>
          <a:lstStyle>
            <a:lvl1pPr>
              <a:defRPr>
                <a:solidFill>
                  <a:srgbClr val="FFFFFF"/>
                </a:solidFill>
              </a:defRPr>
            </a:lvl1pPr>
          </a:lstStyle>
          <a:p>
            <a:pPr marL="0" lvl="0" indent="0" algn="r" rtl="0">
              <a:spcBef>
                <a:spcPts val="0"/>
              </a:spcBef>
              <a:spcAft>
                <a:spcPts val="0"/>
              </a:spcAft>
              <a:buNone/>
            </a:pPr>
            <a:fld id="{00000000-1234-1234-1234-123412341234}" type="slidenum">
              <a:rPr lang="en-US" smtClean="0"/>
              <a:t>‹#›</a:t>
            </a:fld>
            <a:endParaRPr lang="en-US"/>
          </a:p>
        </p:txBody>
      </p:sp>
      <p:sp>
        <p:nvSpPr>
          <p:cNvPr id="12" name="Rectangle 11"/>
          <p:cNvSpPr/>
          <p:nvPr/>
        </p:nvSpPr>
        <p:spPr>
          <a:xfrm>
            <a:off x="13736319" y="562356"/>
            <a:ext cx="3977640" cy="9162288"/>
          </a:xfrm>
          <a:prstGeom prst="rect">
            <a:avLst/>
          </a:prstGeom>
          <a:noFill/>
          <a:ln w="63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4204300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4" name="Rectangle 13"/>
          <p:cNvSpPr/>
          <p:nvPr/>
        </p:nvSpPr>
        <p:spPr>
          <a:xfrm>
            <a:off x="13530579" y="356616"/>
            <a:ext cx="4389120" cy="957376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3944600" y="905256"/>
            <a:ext cx="3648456" cy="2468880"/>
          </a:xfrm>
        </p:spPr>
        <p:txBody>
          <a:bodyPr anchor="b">
            <a:noAutofit/>
          </a:bodyPr>
          <a:lstStyle>
            <a:lvl1pPr algn="l">
              <a:defRPr sz="4200" b="0">
                <a:solidFill>
                  <a:srgbClr val="FFFFFF"/>
                </a:solidFill>
                <a:latin typeface="+mj-lt"/>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342898" y="356616"/>
            <a:ext cx="12797028" cy="9573768"/>
          </a:xfrm>
          <a:solidFill>
            <a:schemeClr val="accent1">
              <a:lumMod val="60000"/>
              <a:lumOff val="40000"/>
            </a:schemeClr>
          </a:solidFill>
          <a:ln>
            <a:noFill/>
          </a:ln>
        </p:spPr>
        <p:txBody>
          <a:bodyPr anchor="t"/>
          <a:lstStyle>
            <a:lvl1pPr marL="0" indent="0">
              <a:buNone/>
              <a:defRPr sz="4800"/>
            </a:lvl1pPr>
            <a:lvl2pPr marL="685800" indent="0">
              <a:buNone/>
              <a:defRPr sz="4200"/>
            </a:lvl2pPr>
            <a:lvl3pPr marL="1371600" indent="0">
              <a:buNone/>
              <a:defRPr sz="3600"/>
            </a:lvl3pPr>
            <a:lvl4pPr marL="2057400" indent="0">
              <a:buNone/>
              <a:defRPr sz="3000"/>
            </a:lvl4pPr>
            <a:lvl5pPr marL="2743200" indent="0">
              <a:buNone/>
              <a:defRPr sz="3000"/>
            </a:lvl5pPr>
            <a:lvl6pPr marL="3429000" indent="0">
              <a:buNone/>
              <a:defRPr sz="3000"/>
            </a:lvl6pPr>
            <a:lvl7pPr marL="4114800" indent="0">
              <a:buNone/>
              <a:defRPr sz="3000"/>
            </a:lvl7pPr>
            <a:lvl8pPr marL="4800600" indent="0">
              <a:buNone/>
              <a:defRPr sz="3000"/>
            </a:lvl8pPr>
            <a:lvl9pPr marL="5486400" indent="0">
              <a:buNone/>
              <a:defRPr sz="3000"/>
            </a:lvl9pPr>
          </a:lstStyle>
          <a:p>
            <a:r>
              <a:rPr lang="en-US"/>
              <a:t>Click icon to add picture</a:t>
            </a:r>
            <a:endParaRPr lang="en-US" dirty="0"/>
          </a:p>
        </p:txBody>
      </p:sp>
      <p:sp>
        <p:nvSpPr>
          <p:cNvPr id="4" name="Text Placeholder 3"/>
          <p:cNvSpPr>
            <a:spLocks noGrp="1"/>
          </p:cNvSpPr>
          <p:nvPr>
            <p:ph type="body" sz="half" idx="2"/>
          </p:nvPr>
        </p:nvSpPr>
        <p:spPr>
          <a:xfrm>
            <a:off x="13944600" y="3429000"/>
            <a:ext cx="3648456" cy="5253228"/>
          </a:xfrm>
        </p:spPr>
        <p:txBody>
          <a:bodyPr>
            <a:normAutofit/>
          </a:bodyPr>
          <a:lstStyle>
            <a:lvl1pPr marL="0" indent="0" algn="l">
              <a:lnSpc>
                <a:spcPct val="110000"/>
              </a:lnSpc>
              <a:spcBef>
                <a:spcPts val="1200"/>
              </a:spcBef>
              <a:buNone/>
              <a:defRPr sz="2100">
                <a:solidFill>
                  <a:srgbClr val="FFFFFF"/>
                </a:solidFill>
              </a:defRPr>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Edit Master text styles</a:t>
            </a:r>
          </a:p>
        </p:txBody>
      </p:sp>
      <p:sp>
        <p:nvSpPr>
          <p:cNvPr id="5" name="Date Placeholder 4"/>
          <p:cNvSpPr>
            <a:spLocks noGrp="1"/>
          </p:cNvSpPr>
          <p:nvPr>
            <p:ph type="dt" sz="half" idx="10"/>
          </p:nvPr>
        </p:nvSpPr>
        <p:spPr/>
        <p:txBody>
          <a:bodyPr/>
          <a:lstStyle>
            <a:lvl1pPr>
              <a:defRPr>
                <a:solidFill>
                  <a:srgbClr val="FFFFFF"/>
                </a:solidFill>
                <a:effectLst>
                  <a:outerShdw blurRad="12700" dist="6350" dir="2700000" algn="tl" rotWithShape="0">
                    <a:prstClr val="black">
                      <a:alpha val="40000"/>
                    </a:prstClr>
                  </a:outerShdw>
                </a:effectLst>
              </a:defRPr>
            </a:lvl1pPr>
          </a:lstStyle>
          <a:p>
            <a:endParaRPr lang="en-US"/>
          </a:p>
        </p:txBody>
      </p:sp>
      <p:sp>
        <p:nvSpPr>
          <p:cNvPr id="6" name="Footer Placeholder 5"/>
          <p:cNvSpPr>
            <a:spLocks noGrp="1"/>
          </p:cNvSpPr>
          <p:nvPr>
            <p:ph type="ftr" sz="quarter" idx="11"/>
          </p:nvPr>
        </p:nvSpPr>
        <p:spPr/>
        <p:txBody>
          <a:bodyPr/>
          <a:lstStyle>
            <a:lvl1pPr marL="0" algn="r" defTabSz="1371600" rtl="0" eaLnBrk="1" latinLnBrk="0" hangingPunct="1">
              <a:defRPr lang="en-US" sz="1500" kern="1200" dirty="0">
                <a:solidFill>
                  <a:srgbClr val="FFFFFF"/>
                </a:solidFill>
                <a:effectLst>
                  <a:outerShdw blurRad="12700" dist="6350" dir="2700000" algn="tl" rotWithShape="0">
                    <a:prstClr val="black">
                      <a:alpha val="40000"/>
                    </a:prstClr>
                  </a:outerShdw>
                </a:effectLst>
                <a:latin typeface="+mn-lt"/>
                <a:ea typeface="+mn-ea"/>
                <a:cs typeface="+mn-cs"/>
              </a:defRPr>
            </a:lvl1pPr>
          </a:lstStyle>
          <a:p>
            <a:endParaRPr lang="en-US"/>
          </a:p>
        </p:txBody>
      </p:sp>
      <p:sp>
        <p:nvSpPr>
          <p:cNvPr id="7" name="Slide Number Placeholder 6"/>
          <p:cNvSpPr>
            <a:spLocks noGrp="1"/>
          </p:cNvSpPr>
          <p:nvPr>
            <p:ph type="sldNum" sz="quarter" idx="12"/>
          </p:nvPr>
        </p:nvSpPr>
        <p:spPr>
          <a:xfrm>
            <a:off x="15595092" y="9340596"/>
            <a:ext cx="2194560" cy="411480"/>
          </a:xfrm>
        </p:spPr>
        <p:txBody>
          <a:bodyPr/>
          <a:lstStyle>
            <a:lvl1pPr>
              <a:defRPr>
                <a:solidFill>
                  <a:srgbClr val="FFFFFF"/>
                </a:solidFill>
              </a:defRPr>
            </a:lvl1pPr>
          </a:lstStyle>
          <a:p>
            <a:pPr marL="0" lvl="0" indent="0" algn="r" rtl="0">
              <a:spcBef>
                <a:spcPts val="0"/>
              </a:spcBef>
              <a:spcAft>
                <a:spcPts val="0"/>
              </a:spcAft>
              <a:buNone/>
            </a:pPr>
            <a:fld id="{00000000-1234-1234-1234-123412341234}" type="slidenum">
              <a:rPr lang="en-US" smtClean="0"/>
              <a:t>‹#›</a:t>
            </a:fld>
            <a:endParaRPr lang="en-US"/>
          </a:p>
        </p:txBody>
      </p:sp>
      <p:sp>
        <p:nvSpPr>
          <p:cNvPr id="10" name="Rectangle 9"/>
          <p:cNvSpPr/>
          <p:nvPr/>
        </p:nvSpPr>
        <p:spPr>
          <a:xfrm>
            <a:off x="13736319" y="562356"/>
            <a:ext cx="3977640" cy="9162288"/>
          </a:xfrm>
          <a:prstGeom prst="rect">
            <a:avLst/>
          </a:prstGeom>
          <a:noFill/>
          <a:ln w="63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057809205"/>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52044" y="356616"/>
            <a:ext cx="17583912" cy="9573768"/>
          </a:xfrm>
          <a:prstGeom prst="rect">
            <a:avLst/>
          </a:prstGeom>
          <a:solidFill>
            <a:schemeClr val="bg2"/>
          </a:solidFill>
          <a:ln w="6350" cap="flat" cmpd="sng" algn="ctr">
            <a:noFill/>
            <a:prstDash val="solid"/>
          </a:ln>
          <a:effectLst>
            <a:softEdge rad="0"/>
          </a:effectLst>
        </p:spPr>
      </p:sp>
      <p:sp>
        <p:nvSpPr>
          <p:cNvPr id="2" name="Title Placeholder 1"/>
          <p:cNvSpPr>
            <a:spLocks noGrp="1"/>
          </p:cNvSpPr>
          <p:nvPr>
            <p:ph type="title"/>
          </p:nvPr>
        </p:nvSpPr>
        <p:spPr>
          <a:xfrm>
            <a:off x="1600200" y="963891"/>
            <a:ext cx="15087600" cy="20574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600200" y="3154680"/>
            <a:ext cx="15087600" cy="589788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11480" y="9461508"/>
            <a:ext cx="4114800" cy="411480"/>
          </a:xfrm>
          <a:prstGeom prst="rect">
            <a:avLst/>
          </a:prstGeom>
        </p:spPr>
        <p:txBody>
          <a:bodyPr vert="horz" lIns="91440" tIns="45720" rIns="91440" bIns="45720" rtlCol="0" anchor="b"/>
          <a:lstStyle>
            <a:lvl1pPr algn="l">
              <a:defRPr sz="1500">
                <a:solidFill>
                  <a:schemeClr val="tx1">
                    <a:lumMod val="75000"/>
                    <a:lumOff val="25000"/>
                  </a:schemeClr>
                </a:solidFill>
              </a:defRPr>
            </a:lvl1pPr>
          </a:lstStyle>
          <a:p>
            <a:endParaRPr lang="en-US"/>
          </a:p>
        </p:txBody>
      </p:sp>
      <p:sp>
        <p:nvSpPr>
          <p:cNvPr id="5" name="Footer Placeholder 4"/>
          <p:cNvSpPr>
            <a:spLocks noGrp="1"/>
          </p:cNvSpPr>
          <p:nvPr>
            <p:ph type="ftr" sz="quarter" idx="3"/>
          </p:nvPr>
        </p:nvSpPr>
        <p:spPr>
          <a:xfrm>
            <a:off x="5234940" y="9461508"/>
            <a:ext cx="7818120" cy="411480"/>
          </a:xfrm>
          <a:prstGeom prst="rect">
            <a:avLst/>
          </a:prstGeom>
        </p:spPr>
        <p:txBody>
          <a:bodyPr vert="horz" lIns="91440" tIns="45720" rIns="91440" bIns="45720" rtlCol="0" anchor="b"/>
          <a:lstStyle>
            <a:lvl1pPr algn="ctr">
              <a:defRPr sz="1500">
                <a:solidFill>
                  <a:schemeClr val="tx1">
                    <a:lumMod val="75000"/>
                    <a:lumOff val="25000"/>
                  </a:schemeClr>
                </a:solidFill>
              </a:defRPr>
            </a:lvl1pPr>
          </a:lstStyle>
          <a:p>
            <a:endParaRPr lang="en-US"/>
          </a:p>
        </p:txBody>
      </p:sp>
      <p:sp>
        <p:nvSpPr>
          <p:cNvPr id="6" name="Slide Number Placeholder 5"/>
          <p:cNvSpPr>
            <a:spLocks noGrp="1"/>
          </p:cNvSpPr>
          <p:nvPr>
            <p:ph type="sldNum" sz="quarter" idx="4"/>
          </p:nvPr>
        </p:nvSpPr>
        <p:spPr>
          <a:xfrm>
            <a:off x="15704820" y="9461508"/>
            <a:ext cx="2194560" cy="411480"/>
          </a:xfrm>
          <a:prstGeom prst="rect">
            <a:avLst/>
          </a:prstGeom>
        </p:spPr>
        <p:txBody>
          <a:bodyPr vert="horz" lIns="91440" tIns="45720" rIns="91440" bIns="45720" rtlCol="0" anchor="b"/>
          <a:lstStyle>
            <a:lvl1pPr algn="r">
              <a:defRPr sz="1500">
                <a:solidFill>
                  <a:schemeClr val="tx1">
                    <a:lumMod val="75000"/>
                    <a:lumOff val="25000"/>
                  </a:schemeClr>
                </a:solidFill>
              </a:defRPr>
            </a:lvl1p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516497963"/>
      </p:ext>
    </p:extLst>
  </p:cSld>
  <p:clrMap bg1="lt1" tx1="dk1" bg2="lt2" tx2="dk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12" r:id="rId6"/>
    <p:sldLayoutId id="2147483713" r:id="rId7"/>
    <p:sldLayoutId id="2147483714" r:id="rId8"/>
    <p:sldLayoutId id="2147483715" r:id="rId9"/>
    <p:sldLayoutId id="2147483716" r:id="rId10"/>
    <p:sldLayoutId id="2147483717" r:id="rId11"/>
  </p:sldLayoutIdLst>
  <p:hf sldNum="0" hdr="0" ftr="0" dt="0"/>
  <p:txStyles>
    <p:titleStyle>
      <a:lvl1pPr algn="l" defTabSz="1371600" rtl="0" eaLnBrk="1" latinLnBrk="0" hangingPunct="1">
        <a:lnSpc>
          <a:spcPct val="90000"/>
        </a:lnSpc>
        <a:spcBef>
          <a:spcPct val="0"/>
        </a:spcBef>
        <a:buNone/>
        <a:defRPr lang="en-US" sz="7200" kern="1200" cap="none" spc="0" baseline="0" dirty="0">
          <a:solidFill>
            <a:schemeClr val="tx1">
              <a:lumMod val="85000"/>
              <a:lumOff val="15000"/>
            </a:schemeClr>
          </a:solidFill>
          <a:effectLst/>
          <a:latin typeface="+mj-lt"/>
          <a:ea typeface="+mn-ea"/>
          <a:cs typeface="+mn-cs"/>
        </a:defRPr>
      </a:lvl1pPr>
    </p:titleStyle>
    <p:bodyStyle>
      <a:lvl1pPr marL="274320" indent="-274320" algn="l" defTabSz="1371600" rtl="0" eaLnBrk="1" latinLnBrk="0" hangingPunct="1">
        <a:lnSpc>
          <a:spcPct val="100000"/>
        </a:lnSpc>
        <a:spcBef>
          <a:spcPts val="1350"/>
        </a:spcBef>
        <a:spcAft>
          <a:spcPts val="0"/>
        </a:spcAft>
        <a:buClr>
          <a:schemeClr val="tx1">
            <a:lumMod val="85000"/>
            <a:lumOff val="15000"/>
          </a:schemeClr>
        </a:buClr>
        <a:buFont typeface="Garamond" pitchFamily="18" charset="0"/>
        <a:buChar char="◦"/>
        <a:defRPr sz="2700" kern="1200">
          <a:solidFill>
            <a:schemeClr val="tx1"/>
          </a:solidFill>
          <a:latin typeface="+mn-lt"/>
          <a:ea typeface="+mn-ea"/>
          <a:cs typeface="+mn-cs"/>
        </a:defRPr>
      </a:lvl1pPr>
      <a:lvl2pPr marL="685800" indent="-274320" algn="l" defTabSz="1371600" rtl="0" eaLnBrk="1" latinLnBrk="0" hangingPunct="1">
        <a:lnSpc>
          <a:spcPct val="100000"/>
        </a:lnSpc>
        <a:spcBef>
          <a:spcPts val="750"/>
        </a:spcBef>
        <a:buClr>
          <a:schemeClr val="tx1">
            <a:lumMod val="85000"/>
            <a:lumOff val="15000"/>
          </a:schemeClr>
        </a:buClr>
        <a:buFont typeface="Garamond" pitchFamily="18" charset="0"/>
        <a:buChar char="◦"/>
        <a:defRPr sz="2400" kern="1200">
          <a:solidFill>
            <a:schemeClr val="tx1"/>
          </a:solidFill>
          <a:latin typeface="+mn-lt"/>
          <a:ea typeface="+mn-ea"/>
          <a:cs typeface="+mn-cs"/>
        </a:defRPr>
      </a:lvl2pPr>
      <a:lvl3pPr marL="1097280" indent="-274320" algn="l" defTabSz="1371600" rtl="0" eaLnBrk="1" latinLnBrk="0" hangingPunct="1">
        <a:lnSpc>
          <a:spcPct val="100000"/>
        </a:lnSpc>
        <a:spcBef>
          <a:spcPts val="750"/>
        </a:spcBef>
        <a:buClr>
          <a:schemeClr val="tx1">
            <a:lumMod val="85000"/>
            <a:lumOff val="15000"/>
          </a:schemeClr>
        </a:buClr>
        <a:buFont typeface="Garamond" pitchFamily="18" charset="0"/>
        <a:buChar char="◦"/>
        <a:defRPr sz="2100" kern="1200">
          <a:solidFill>
            <a:schemeClr val="tx1"/>
          </a:solidFill>
          <a:latin typeface="+mn-lt"/>
          <a:ea typeface="+mn-ea"/>
          <a:cs typeface="+mn-cs"/>
        </a:defRPr>
      </a:lvl3pPr>
      <a:lvl4pPr marL="1508760" indent="-274320" algn="l" defTabSz="1371600" rtl="0" eaLnBrk="1" latinLnBrk="0" hangingPunct="1">
        <a:lnSpc>
          <a:spcPct val="100000"/>
        </a:lnSpc>
        <a:spcBef>
          <a:spcPts val="750"/>
        </a:spcBef>
        <a:buClr>
          <a:schemeClr val="tx1">
            <a:lumMod val="85000"/>
            <a:lumOff val="15000"/>
          </a:schemeClr>
        </a:buClr>
        <a:buFont typeface="Garamond" pitchFamily="18" charset="0"/>
        <a:buChar char="◦"/>
        <a:defRPr sz="2100" kern="1200">
          <a:solidFill>
            <a:schemeClr val="tx1"/>
          </a:solidFill>
          <a:latin typeface="+mn-lt"/>
          <a:ea typeface="+mn-ea"/>
          <a:cs typeface="+mn-cs"/>
        </a:defRPr>
      </a:lvl4pPr>
      <a:lvl5pPr marL="1920240" indent="-274320" algn="l" defTabSz="1371600" rtl="0" eaLnBrk="1" latinLnBrk="0" hangingPunct="1">
        <a:lnSpc>
          <a:spcPct val="100000"/>
        </a:lnSpc>
        <a:spcBef>
          <a:spcPts val="750"/>
        </a:spcBef>
        <a:buClr>
          <a:schemeClr val="tx1">
            <a:lumMod val="85000"/>
            <a:lumOff val="15000"/>
          </a:schemeClr>
        </a:buClr>
        <a:buFont typeface="Garamond" pitchFamily="18" charset="0"/>
        <a:buChar char="◦"/>
        <a:defRPr sz="2100" kern="1200">
          <a:solidFill>
            <a:schemeClr val="tx1"/>
          </a:solidFill>
          <a:latin typeface="+mn-lt"/>
          <a:ea typeface="+mn-ea"/>
          <a:cs typeface="+mn-cs"/>
        </a:defRPr>
      </a:lvl5pPr>
      <a:lvl6pPr marL="2400000" indent="-342900" algn="l" defTabSz="1371600" rtl="0" eaLnBrk="1" latinLnBrk="0" hangingPunct="1">
        <a:lnSpc>
          <a:spcPct val="100000"/>
        </a:lnSpc>
        <a:spcBef>
          <a:spcPts val="750"/>
        </a:spcBef>
        <a:buClr>
          <a:schemeClr val="tx1">
            <a:lumMod val="85000"/>
            <a:lumOff val="15000"/>
          </a:schemeClr>
        </a:buClr>
        <a:buFont typeface="Garamond" pitchFamily="18" charset="0"/>
        <a:buChar char="◦"/>
        <a:defRPr sz="2100" kern="1200">
          <a:solidFill>
            <a:schemeClr val="tx1"/>
          </a:solidFill>
          <a:latin typeface="+mn-lt"/>
          <a:ea typeface="+mn-ea"/>
          <a:cs typeface="+mn-cs"/>
        </a:defRPr>
      </a:lvl6pPr>
      <a:lvl7pPr marL="2850000" indent="-342900" algn="l" defTabSz="1371600" rtl="0" eaLnBrk="1" latinLnBrk="0" hangingPunct="1">
        <a:lnSpc>
          <a:spcPct val="100000"/>
        </a:lnSpc>
        <a:spcBef>
          <a:spcPts val="750"/>
        </a:spcBef>
        <a:buClr>
          <a:schemeClr val="tx1">
            <a:lumMod val="85000"/>
            <a:lumOff val="15000"/>
          </a:schemeClr>
        </a:buClr>
        <a:buFont typeface="Garamond" pitchFamily="18" charset="0"/>
        <a:buChar char="◦"/>
        <a:defRPr sz="2100" kern="1200">
          <a:solidFill>
            <a:schemeClr val="tx1"/>
          </a:solidFill>
          <a:latin typeface="+mn-lt"/>
          <a:ea typeface="+mn-ea"/>
          <a:cs typeface="+mn-cs"/>
        </a:defRPr>
      </a:lvl7pPr>
      <a:lvl8pPr marL="3300000" indent="-342900" algn="l" defTabSz="1371600" rtl="0" eaLnBrk="1" latinLnBrk="0" hangingPunct="1">
        <a:lnSpc>
          <a:spcPct val="100000"/>
        </a:lnSpc>
        <a:spcBef>
          <a:spcPts val="750"/>
        </a:spcBef>
        <a:buClr>
          <a:schemeClr val="tx1">
            <a:lumMod val="85000"/>
            <a:lumOff val="15000"/>
          </a:schemeClr>
        </a:buClr>
        <a:buFont typeface="Garamond" pitchFamily="18" charset="0"/>
        <a:buChar char="◦"/>
        <a:defRPr sz="2100" kern="1200">
          <a:solidFill>
            <a:schemeClr val="tx1"/>
          </a:solidFill>
          <a:latin typeface="+mn-lt"/>
          <a:ea typeface="+mn-ea"/>
          <a:cs typeface="+mn-cs"/>
        </a:defRPr>
      </a:lvl8pPr>
      <a:lvl9pPr marL="3750000" indent="-342900" algn="l" defTabSz="1371600" rtl="0" eaLnBrk="1" latinLnBrk="0" hangingPunct="1">
        <a:lnSpc>
          <a:spcPct val="100000"/>
        </a:lnSpc>
        <a:spcBef>
          <a:spcPts val="750"/>
        </a:spcBef>
        <a:buClr>
          <a:schemeClr val="tx1">
            <a:lumMod val="85000"/>
            <a:lumOff val="15000"/>
          </a:schemeClr>
        </a:buClr>
        <a:buFont typeface="Garamond" pitchFamily="18" charset="0"/>
        <a:buChar char="◦"/>
        <a:defRPr sz="2100" kern="1200">
          <a:solidFill>
            <a:schemeClr val="tx1"/>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9.png"/><Relationship Id="rId7"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5.png"/><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2.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5.png"/></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3.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5.png"/></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3.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4.png"/><Relationship Id="rId7"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5.png"/><Relationship Id="rId10" Type="http://schemas.openxmlformats.org/officeDocument/2006/relationships/image" Target="../media/image13.png"/><Relationship Id="rId4" Type="http://schemas.openxmlformats.org/officeDocument/2006/relationships/image" Target="../media/image3.png"/><Relationship Id="rId9"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pic>
        <p:nvPicPr>
          <p:cNvPr id="87" name="Google Shape;87;p13"/>
          <p:cNvPicPr preferRelativeResize="0"/>
          <p:nvPr/>
        </p:nvPicPr>
        <p:blipFill rotWithShape="1">
          <a:blip r:embed="rId3">
            <a:alphaModFix/>
          </a:blip>
          <a:srcRect/>
          <a:stretch/>
        </p:blipFill>
        <p:spPr>
          <a:xfrm rot="-5624184">
            <a:off x="9178215" y="-1043115"/>
            <a:ext cx="9054625" cy="8058616"/>
          </a:xfrm>
          <a:prstGeom prst="rect">
            <a:avLst/>
          </a:prstGeom>
          <a:noFill/>
          <a:ln>
            <a:noFill/>
          </a:ln>
        </p:spPr>
      </p:pic>
      <p:grpSp>
        <p:nvGrpSpPr>
          <p:cNvPr id="84" name="Google Shape;84;p13"/>
          <p:cNvGrpSpPr/>
          <p:nvPr/>
        </p:nvGrpSpPr>
        <p:grpSpPr>
          <a:xfrm>
            <a:off x="415624" y="2630025"/>
            <a:ext cx="12993288" cy="4533191"/>
            <a:chOff x="-578375" y="-1090493"/>
            <a:chExt cx="17324384" cy="6044255"/>
          </a:xfrm>
        </p:grpSpPr>
        <p:sp>
          <p:nvSpPr>
            <p:cNvPr id="86" name="Google Shape;86;p13"/>
            <p:cNvSpPr txBox="1"/>
            <p:nvPr/>
          </p:nvSpPr>
          <p:spPr>
            <a:xfrm>
              <a:off x="-578375" y="-1090493"/>
              <a:ext cx="17324384" cy="4261338"/>
            </a:xfrm>
            <a:prstGeom prst="rect">
              <a:avLst/>
            </a:prstGeom>
            <a:noFill/>
            <a:ln>
              <a:noFill/>
            </a:ln>
          </p:spPr>
          <p:txBody>
            <a:bodyPr spcFirstLastPara="1" wrap="square" lIns="0" tIns="0" rIns="0" bIns="0" anchor="t" anchorCtr="0">
              <a:spAutoFit/>
            </a:bodyPr>
            <a:lstStyle/>
            <a:p>
              <a:pPr marL="0" marR="0" lvl="0" indent="0" algn="ctr" rtl="0">
                <a:lnSpc>
                  <a:spcPct val="118001"/>
                </a:lnSpc>
                <a:spcBef>
                  <a:spcPts val="0"/>
                </a:spcBef>
                <a:spcAft>
                  <a:spcPts val="0"/>
                </a:spcAft>
                <a:buNone/>
              </a:pPr>
              <a:r>
                <a:rPr lang="en-US" sz="8800" dirty="0"/>
                <a:t>Credit Card Churn Prediction</a:t>
              </a:r>
              <a:endParaRPr sz="1100" dirty="0"/>
            </a:p>
          </p:txBody>
        </p:sp>
        <p:sp>
          <p:nvSpPr>
            <p:cNvPr id="85" name="Google Shape;85;p13"/>
            <p:cNvSpPr txBox="1"/>
            <p:nvPr/>
          </p:nvSpPr>
          <p:spPr>
            <a:xfrm>
              <a:off x="4780500" y="3345117"/>
              <a:ext cx="9499200" cy="1608645"/>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2800" dirty="0">
                  <a:solidFill>
                    <a:srgbClr val="731F7D"/>
                  </a:solidFill>
                  <a:latin typeface="Halant Medium"/>
                  <a:ea typeface="Halant Medium"/>
                  <a:cs typeface="Halant Medium"/>
                  <a:sym typeface="Halant Medium"/>
                </a:rPr>
                <a:t>Faridat Lawal </a:t>
              </a:r>
            </a:p>
            <a:p>
              <a:pPr marL="0" marR="0" lvl="0" indent="0" algn="ctr" rtl="0">
                <a:lnSpc>
                  <a:spcPct val="140000"/>
                </a:lnSpc>
                <a:spcBef>
                  <a:spcPts val="0"/>
                </a:spcBef>
                <a:spcAft>
                  <a:spcPts val="0"/>
                </a:spcAft>
                <a:buNone/>
              </a:pPr>
              <a:r>
                <a:rPr lang="en-US" sz="2800" dirty="0">
                  <a:solidFill>
                    <a:srgbClr val="731F7D"/>
                  </a:solidFill>
                  <a:latin typeface="Halant Medium"/>
                  <a:ea typeface="Halant Medium"/>
                  <a:cs typeface="Halant Medium"/>
                  <a:sym typeface="Halant Medium"/>
                </a:rPr>
                <a:t>NYIT </a:t>
              </a:r>
            </a:p>
          </p:txBody>
        </p:sp>
      </p:grpSp>
      <p:pic>
        <p:nvPicPr>
          <p:cNvPr id="88" name="Google Shape;88;p13"/>
          <p:cNvPicPr preferRelativeResize="0"/>
          <p:nvPr/>
        </p:nvPicPr>
        <p:blipFill rotWithShape="1">
          <a:blip r:embed="rId4">
            <a:alphaModFix/>
          </a:blip>
          <a:srcRect/>
          <a:stretch/>
        </p:blipFill>
        <p:spPr>
          <a:xfrm rot="-5017281">
            <a:off x="7304671" y="971407"/>
            <a:ext cx="1811240" cy="1716150"/>
          </a:xfrm>
          <a:prstGeom prst="rect">
            <a:avLst/>
          </a:prstGeom>
          <a:noFill/>
          <a:ln>
            <a:noFill/>
          </a:ln>
        </p:spPr>
      </p:pic>
      <p:pic>
        <p:nvPicPr>
          <p:cNvPr id="89" name="Google Shape;89;p13"/>
          <p:cNvPicPr preferRelativeResize="0"/>
          <p:nvPr/>
        </p:nvPicPr>
        <p:blipFill rotWithShape="1">
          <a:blip r:embed="rId5">
            <a:alphaModFix/>
          </a:blip>
          <a:srcRect/>
          <a:stretch/>
        </p:blipFill>
        <p:spPr>
          <a:xfrm rot="-10567437">
            <a:off x="16126494" y="6825098"/>
            <a:ext cx="3789612" cy="3623816"/>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pic>
        <p:nvPicPr>
          <p:cNvPr id="158" name="Google Shape;158;p20"/>
          <p:cNvPicPr preferRelativeResize="0"/>
          <p:nvPr/>
        </p:nvPicPr>
        <p:blipFill rotWithShape="1">
          <a:blip r:embed="rId3">
            <a:alphaModFix/>
          </a:blip>
          <a:srcRect/>
          <a:stretch/>
        </p:blipFill>
        <p:spPr>
          <a:xfrm rot="4494633">
            <a:off x="-2022061" y="8242530"/>
            <a:ext cx="4315504" cy="4088940"/>
          </a:xfrm>
          <a:prstGeom prst="rect">
            <a:avLst/>
          </a:prstGeom>
          <a:noFill/>
          <a:ln>
            <a:noFill/>
          </a:ln>
        </p:spPr>
      </p:pic>
      <p:sp>
        <p:nvSpPr>
          <p:cNvPr id="159" name="Google Shape;159;p20"/>
          <p:cNvSpPr txBox="1"/>
          <p:nvPr/>
        </p:nvSpPr>
        <p:spPr>
          <a:xfrm>
            <a:off x="-4101652" y="0"/>
            <a:ext cx="12908564" cy="1538434"/>
          </a:xfrm>
          <a:prstGeom prst="rect">
            <a:avLst/>
          </a:prstGeom>
          <a:noFill/>
          <a:ln>
            <a:noFill/>
          </a:ln>
        </p:spPr>
        <p:txBody>
          <a:bodyPr spcFirstLastPara="1" wrap="square" lIns="0" tIns="0" rIns="0" bIns="0" anchor="t" anchorCtr="0">
            <a:spAutoFit/>
          </a:bodyPr>
          <a:lstStyle/>
          <a:p>
            <a:pPr marL="0" marR="0" lvl="0" indent="0" algn="ctr" rtl="0">
              <a:lnSpc>
                <a:spcPct val="118000"/>
              </a:lnSpc>
              <a:spcBef>
                <a:spcPts val="0"/>
              </a:spcBef>
              <a:spcAft>
                <a:spcPts val="0"/>
              </a:spcAft>
              <a:buNone/>
            </a:pPr>
            <a:r>
              <a:rPr lang="en-US" sz="7072" b="0" i="0" u="none" strike="noStrike" cap="none" dirty="0">
                <a:solidFill>
                  <a:srgbClr val="000000"/>
                </a:solidFill>
                <a:latin typeface="Arial"/>
                <a:ea typeface="Arial"/>
                <a:cs typeface="Arial"/>
                <a:sym typeface="Arial"/>
              </a:rPr>
              <a:t>Contd.</a:t>
            </a:r>
          </a:p>
          <a:p>
            <a:pPr marL="0" marR="0" lvl="0" indent="0" algn="ctr" rtl="0">
              <a:lnSpc>
                <a:spcPct val="118000"/>
              </a:lnSpc>
              <a:spcBef>
                <a:spcPts val="0"/>
              </a:spcBef>
              <a:spcAft>
                <a:spcPts val="0"/>
              </a:spcAft>
              <a:buNone/>
            </a:pPr>
            <a:endParaRPr lang="en-US" dirty="0"/>
          </a:p>
        </p:txBody>
      </p:sp>
      <p:pic>
        <p:nvPicPr>
          <p:cNvPr id="169" name="Google Shape;169;p20"/>
          <p:cNvPicPr preferRelativeResize="0"/>
          <p:nvPr/>
        </p:nvPicPr>
        <p:blipFill rotWithShape="1">
          <a:blip r:embed="rId4">
            <a:alphaModFix/>
          </a:blip>
          <a:srcRect/>
          <a:stretch/>
        </p:blipFill>
        <p:spPr>
          <a:xfrm rot="313119">
            <a:off x="15158388" y="-1579634"/>
            <a:ext cx="5214256" cy="4986132"/>
          </a:xfrm>
          <a:prstGeom prst="rect">
            <a:avLst/>
          </a:prstGeom>
          <a:noFill/>
          <a:ln>
            <a:noFill/>
          </a:ln>
        </p:spPr>
      </p:pic>
      <p:pic>
        <p:nvPicPr>
          <p:cNvPr id="9" name="Picture 8">
            <a:extLst>
              <a:ext uri="{FF2B5EF4-FFF2-40B4-BE49-F238E27FC236}">
                <a16:creationId xmlns:a16="http://schemas.microsoft.com/office/drawing/2014/main" id="{2CFC18B3-977E-AD48-AAB6-1AFBC4B2BE88}"/>
              </a:ext>
            </a:extLst>
          </p:cNvPr>
          <p:cNvPicPr>
            <a:picLocks noChangeAspect="1"/>
          </p:cNvPicPr>
          <p:nvPr/>
        </p:nvPicPr>
        <p:blipFill>
          <a:blip r:embed="rId5"/>
          <a:stretch>
            <a:fillRect/>
          </a:stretch>
        </p:blipFill>
        <p:spPr>
          <a:xfrm>
            <a:off x="385926" y="1230560"/>
            <a:ext cx="17576675" cy="7286589"/>
          </a:xfrm>
          <a:prstGeom prst="rect">
            <a:avLst/>
          </a:prstGeom>
        </p:spPr>
      </p:pic>
      <p:sp>
        <p:nvSpPr>
          <p:cNvPr id="10" name="TextBox 9">
            <a:extLst>
              <a:ext uri="{FF2B5EF4-FFF2-40B4-BE49-F238E27FC236}">
                <a16:creationId xmlns:a16="http://schemas.microsoft.com/office/drawing/2014/main" id="{0491ABC4-91A7-CD42-BA26-D9027C0FFBB0}"/>
              </a:ext>
            </a:extLst>
          </p:cNvPr>
          <p:cNvSpPr txBox="1"/>
          <p:nvPr/>
        </p:nvSpPr>
        <p:spPr>
          <a:xfrm>
            <a:off x="3721395" y="8517149"/>
            <a:ext cx="12790157" cy="1403461"/>
          </a:xfrm>
          <a:prstGeom prst="rect">
            <a:avLst/>
          </a:prstGeom>
          <a:noFill/>
        </p:spPr>
        <p:txBody>
          <a:bodyPr wrap="square" rtlCol="0">
            <a:spAutoFit/>
          </a:bodyPr>
          <a:lstStyle/>
          <a:p>
            <a:r>
              <a:rPr lang="en-US" sz="2130" dirty="0">
                <a:latin typeface="Assistant"/>
                <a:cs typeface="Assistant"/>
                <a:sym typeface="Assistant"/>
              </a:rPr>
              <a:t>Here is another form of a heatmap that calculates the mean value of each numeric feature. Credit Limit, Total Revolving Balance, and Total Transaction Amount have the largest difference of means between Existing and Attrited customers.  These features indicate importance and may aid in the prediction of whether a customer will churn or not. </a:t>
            </a:r>
          </a:p>
        </p:txBody>
      </p:sp>
    </p:spTree>
    <p:extLst>
      <p:ext uri="{BB962C8B-B14F-4D97-AF65-F5344CB8AC3E}">
        <p14:creationId xmlns:p14="http://schemas.microsoft.com/office/powerpoint/2010/main" val="728383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pic>
        <p:nvPicPr>
          <p:cNvPr id="4" name="Picture 3">
            <a:extLst>
              <a:ext uri="{FF2B5EF4-FFF2-40B4-BE49-F238E27FC236}">
                <a16:creationId xmlns:a16="http://schemas.microsoft.com/office/drawing/2014/main" id="{5D00D3AC-501D-7E48-B298-A922C9CCC0B8}"/>
              </a:ext>
            </a:extLst>
          </p:cNvPr>
          <p:cNvPicPr>
            <a:picLocks noChangeAspect="1"/>
          </p:cNvPicPr>
          <p:nvPr/>
        </p:nvPicPr>
        <p:blipFill>
          <a:blip r:embed="rId3"/>
          <a:stretch>
            <a:fillRect/>
          </a:stretch>
        </p:blipFill>
        <p:spPr>
          <a:xfrm>
            <a:off x="1487038" y="2803961"/>
            <a:ext cx="9748329" cy="5536356"/>
          </a:xfrm>
          <a:prstGeom prst="rect">
            <a:avLst/>
          </a:prstGeom>
        </p:spPr>
      </p:pic>
      <p:pic>
        <p:nvPicPr>
          <p:cNvPr id="158" name="Google Shape;158;p20"/>
          <p:cNvPicPr preferRelativeResize="0"/>
          <p:nvPr/>
        </p:nvPicPr>
        <p:blipFill rotWithShape="1">
          <a:blip r:embed="rId4">
            <a:alphaModFix/>
          </a:blip>
          <a:srcRect/>
          <a:stretch/>
        </p:blipFill>
        <p:spPr>
          <a:xfrm rot="4494633">
            <a:off x="-2590173" y="8752895"/>
            <a:ext cx="4315504" cy="4088940"/>
          </a:xfrm>
          <a:prstGeom prst="rect">
            <a:avLst/>
          </a:prstGeom>
          <a:noFill/>
          <a:ln>
            <a:noFill/>
          </a:ln>
        </p:spPr>
      </p:pic>
      <p:sp>
        <p:nvSpPr>
          <p:cNvPr id="159" name="Google Shape;159;p20"/>
          <p:cNvSpPr txBox="1"/>
          <p:nvPr/>
        </p:nvSpPr>
        <p:spPr>
          <a:xfrm>
            <a:off x="2033869" y="360810"/>
            <a:ext cx="12908564" cy="1538434"/>
          </a:xfrm>
          <a:prstGeom prst="rect">
            <a:avLst/>
          </a:prstGeom>
          <a:noFill/>
          <a:ln>
            <a:noFill/>
          </a:ln>
        </p:spPr>
        <p:txBody>
          <a:bodyPr spcFirstLastPara="1" wrap="square" lIns="0" tIns="0" rIns="0" bIns="0" anchor="t" anchorCtr="0">
            <a:spAutoFit/>
          </a:bodyPr>
          <a:lstStyle/>
          <a:p>
            <a:pPr marL="0" marR="0" lvl="0" indent="0" algn="ctr" rtl="0">
              <a:lnSpc>
                <a:spcPct val="118000"/>
              </a:lnSpc>
              <a:spcBef>
                <a:spcPts val="0"/>
              </a:spcBef>
              <a:spcAft>
                <a:spcPts val="0"/>
              </a:spcAft>
              <a:buNone/>
            </a:pPr>
            <a:r>
              <a:rPr lang="en-US" sz="7072" b="0" i="0" u="none" strike="noStrike" cap="none" dirty="0">
                <a:solidFill>
                  <a:srgbClr val="000000"/>
                </a:solidFill>
                <a:latin typeface="Arial"/>
                <a:ea typeface="Arial"/>
                <a:cs typeface="Arial"/>
                <a:sym typeface="Arial"/>
              </a:rPr>
              <a:t>Pie Chart</a:t>
            </a:r>
          </a:p>
          <a:p>
            <a:pPr marL="0" marR="0" lvl="0" indent="0" algn="ctr" rtl="0">
              <a:lnSpc>
                <a:spcPct val="118000"/>
              </a:lnSpc>
              <a:spcBef>
                <a:spcPts val="0"/>
              </a:spcBef>
              <a:spcAft>
                <a:spcPts val="0"/>
              </a:spcAft>
              <a:buNone/>
            </a:pPr>
            <a:endParaRPr dirty="0"/>
          </a:p>
        </p:txBody>
      </p:sp>
      <p:grpSp>
        <p:nvGrpSpPr>
          <p:cNvPr id="166" name="Google Shape;166;p20"/>
          <p:cNvGrpSpPr/>
          <p:nvPr/>
        </p:nvGrpSpPr>
        <p:grpSpPr>
          <a:xfrm>
            <a:off x="12234456" y="3714160"/>
            <a:ext cx="4838969" cy="3637010"/>
            <a:chOff x="-181944" y="-4504489"/>
            <a:chExt cx="6451959" cy="4849350"/>
          </a:xfrm>
        </p:grpSpPr>
        <p:sp>
          <p:nvSpPr>
            <p:cNvPr id="167" name="Google Shape;167;p20"/>
            <p:cNvSpPr txBox="1"/>
            <p:nvPr/>
          </p:nvSpPr>
          <p:spPr>
            <a:xfrm>
              <a:off x="0" y="-28575"/>
              <a:ext cx="5091820" cy="373436"/>
            </a:xfrm>
            <a:prstGeom prst="rect">
              <a:avLst/>
            </a:prstGeom>
            <a:noFill/>
            <a:ln>
              <a:noFill/>
            </a:ln>
          </p:spPr>
          <p:txBody>
            <a:bodyPr spcFirstLastPara="1" wrap="square" lIns="0" tIns="0" rIns="0" bIns="0" anchor="t" anchorCtr="0">
              <a:spAutoFit/>
            </a:bodyPr>
            <a:lstStyle/>
            <a:p>
              <a:pPr marL="0" marR="0" lvl="0" indent="0" algn="ctr" rtl="0">
                <a:lnSpc>
                  <a:spcPct val="129987"/>
                </a:lnSpc>
                <a:spcBef>
                  <a:spcPts val="0"/>
                </a:spcBef>
                <a:spcAft>
                  <a:spcPts val="0"/>
                </a:spcAft>
                <a:buNone/>
              </a:pPr>
              <a:endParaRPr dirty="0"/>
            </a:p>
          </p:txBody>
        </p:sp>
        <p:sp>
          <p:nvSpPr>
            <p:cNvPr id="168" name="Google Shape;168;p20"/>
            <p:cNvSpPr txBox="1"/>
            <p:nvPr/>
          </p:nvSpPr>
          <p:spPr>
            <a:xfrm>
              <a:off x="-181944" y="-4504489"/>
              <a:ext cx="6451959" cy="3672803"/>
            </a:xfrm>
            <a:prstGeom prst="rect">
              <a:avLst/>
            </a:prstGeom>
            <a:noFill/>
            <a:ln>
              <a:noFill/>
            </a:ln>
          </p:spPr>
          <p:txBody>
            <a:bodyPr spcFirstLastPara="1" wrap="square" lIns="0" tIns="0" rIns="0" bIns="0" anchor="t" anchorCtr="0">
              <a:spAutoFit/>
            </a:bodyPr>
            <a:lstStyle/>
            <a:p>
              <a:pPr marR="0" lvl="0" rtl="0">
                <a:lnSpc>
                  <a:spcPct val="139981"/>
                </a:lnSpc>
                <a:spcBef>
                  <a:spcPts val="0"/>
                </a:spcBef>
                <a:spcAft>
                  <a:spcPts val="0"/>
                </a:spcAft>
              </a:pPr>
              <a:r>
                <a:rPr lang="en-US" sz="2131" dirty="0">
                  <a:latin typeface="Assistant"/>
                  <a:cs typeface="Assistant"/>
                  <a:sym typeface="Assistant"/>
                </a:rPr>
                <a:t>Based on this pie chart, we can see that our data is not equally balanced. There are more Existing customers (people who stay with the credit card company) than there are Attrited  customers (people who leave the credit card company).  </a:t>
              </a:r>
            </a:p>
          </p:txBody>
        </p:sp>
      </p:grpSp>
      <p:pic>
        <p:nvPicPr>
          <p:cNvPr id="169" name="Google Shape;169;p20"/>
          <p:cNvPicPr preferRelativeResize="0"/>
          <p:nvPr/>
        </p:nvPicPr>
        <p:blipFill rotWithShape="1">
          <a:blip r:embed="rId5">
            <a:alphaModFix/>
          </a:blip>
          <a:srcRect/>
          <a:stretch/>
        </p:blipFill>
        <p:spPr>
          <a:xfrm rot="313119">
            <a:off x="15158388" y="-1579634"/>
            <a:ext cx="5214256" cy="4986132"/>
          </a:xfrm>
          <a:prstGeom prst="rect">
            <a:avLst/>
          </a:prstGeom>
          <a:noFill/>
          <a:ln>
            <a:noFill/>
          </a:ln>
        </p:spPr>
      </p:pic>
    </p:spTree>
    <p:extLst>
      <p:ext uri="{BB962C8B-B14F-4D97-AF65-F5344CB8AC3E}">
        <p14:creationId xmlns:p14="http://schemas.microsoft.com/office/powerpoint/2010/main" val="19745860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pic>
        <p:nvPicPr>
          <p:cNvPr id="16" name="Picture 15">
            <a:extLst>
              <a:ext uri="{FF2B5EF4-FFF2-40B4-BE49-F238E27FC236}">
                <a16:creationId xmlns:a16="http://schemas.microsoft.com/office/drawing/2014/main" id="{ABFE5CD9-A146-AA49-BA4A-AE1D64E96C78}"/>
              </a:ext>
            </a:extLst>
          </p:cNvPr>
          <p:cNvPicPr>
            <a:picLocks noChangeAspect="1"/>
          </p:cNvPicPr>
          <p:nvPr/>
        </p:nvPicPr>
        <p:blipFill>
          <a:blip r:embed="rId3"/>
          <a:stretch>
            <a:fillRect/>
          </a:stretch>
        </p:blipFill>
        <p:spPr>
          <a:xfrm>
            <a:off x="8857521" y="1535074"/>
            <a:ext cx="8085232" cy="4180065"/>
          </a:xfrm>
          <a:prstGeom prst="rect">
            <a:avLst/>
          </a:prstGeom>
        </p:spPr>
      </p:pic>
      <p:pic>
        <p:nvPicPr>
          <p:cNvPr id="14" name="Picture 13">
            <a:extLst>
              <a:ext uri="{FF2B5EF4-FFF2-40B4-BE49-F238E27FC236}">
                <a16:creationId xmlns:a16="http://schemas.microsoft.com/office/drawing/2014/main" id="{E606144B-167C-B544-9CD0-65EEA9C45269}"/>
              </a:ext>
            </a:extLst>
          </p:cNvPr>
          <p:cNvPicPr>
            <a:picLocks noChangeAspect="1"/>
          </p:cNvPicPr>
          <p:nvPr/>
        </p:nvPicPr>
        <p:blipFill>
          <a:blip r:embed="rId4"/>
          <a:stretch>
            <a:fillRect/>
          </a:stretch>
        </p:blipFill>
        <p:spPr>
          <a:xfrm>
            <a:off x="8973066" y="5544946"/>
            <a:ext cx="9063344" cy="4664017"/>
          </a:xfrm>
          <a:prstGeom prst="rect">
            <a:avLst/>
          </a:prstGeom>
        </p:spPr>
      </p:pic>
      <p:pic>
        <p:nvPicPr>
          <p:cNvPr id="18" name="Picture 17">
            <a:extLst>
              <a:ext uri="{FF2B5EF4-FFF2-40B4-BE49-F238E27FC236}">
                <a16:creationId xmlns:a16="http://schemas.microsoft.com/office/drawing/2014/main" id="{D6BC6D51-2019-5845-A448-840A0E812A31}"/>
              </a:ext>
            </a:extLst>
          </p:cNvPr>
          <p:cNvPicPr>
            <a:picLocks noChangeAspect="1"/>
          </p:cNvPicPr>
          <p:nvPr/>
        </p:nvPicPr>
        <p:blipFill>
          <a:blip r:embed="rId5"/>
          <a:stretch>
            <a:fillRect/>
          </a:stretch>
        </p:blipFill>
        <p:spPr>
          <a:xfrm>
            <a:off x="562209" y="5544946"/>
            <a:ext cx="8423692" cy="4309796"/>
          </a:xfrm>
          <a:prstGeom prst="rect">
            <a:avLst/>
          </a:prstGeom>
        </p:spPr>
      </p:pic>
      <p:pic>
        <p:nvPicPr>
          <p:cNvPr id="7" name="Picture 6">
            <a:extLst>
              <a:ext uri="{FF2B5EF4-FFF2-40B4-BE49-F238E27FC236}">
                <a16:creationId xmlns:a16="http://schemas.microsoft.com/office/drawing/2014/main" id="{9E09CAB0-700E-BB43-9FDC-B806BE0CF723}"/>
              </a:ext>
            </a:extLst>
          </p:cNvPr>
          <p:cNvPicPr>
            <a:picLocks noChangeAspect="1"/>
          </p:cNvPicPr>
          <p:nvPr/>
        </p:nvPicPr>
        <p:blipFill>
          <a:blip r:embed="rId6"/>
          <a:stretch>
            <a:fillRect/>
          </a:stretch>
        </p:blipFill>
        <p:spPr>
          <a:xfrm>
            <a:off x="388182" y="1309410"/>
            <a:ext cx="8555311" cy="4405729"/>
          </a:xfrm>
          <a:prstGeom prst="rect">
            <a:avLst/>
          </a:prstGeom>
        </p:spPr>
      </p:pic>
      <p:pic>
        <p:nvPicPr>
          <p:cNvPr id="158" name="Google Shape;158;p20"/>
          <p:cNvPicPr preferRelativeResize="0"/>
          <p:nvPr/>
        </p:nvPicPr>
        <p:blipFill rotWithShape="1">
          <a:blip r:embed="rId7">
            <a:alphaModFix/>
          </a:blip>
          <a:srcRect/>
          <a:stretch/>
        </p:blipFill>
        <p:spPr>
          <a:xfrm rot="4494633">
            <a:off x="-2590173" y="8752895"/>
            <a:ext cx="4315504" cy="4088940"/>
          </a:xfrm>
          <a:prstGeom prst="rect">
            <a:avLst/>
          </a:prstGeom>
          <a:noFill/>
          <a:ln>
            <a:noFill/>
          </a:ln>
        </p:spPr>
      </p:pic>
      <p:sp>
        <p:nvSpPr>
          <p:cNvPr id="159" name="Google Shape;159;p20"/>
          <p:cNvSpPr txBox="1"/>
          <p:nvPr/>
        </p:nvSpPr>
        <p:spPr>
          <a:xfrm>
            <a:off x="2033869" y="360810"/>
            <a:ext cx="12908564" cy="1538434"/>
          </a:xfrm>
          <a:prstGeom prst="rect">
            <a:avLst/>
          </a:prstGeom>
          <a:noFill/>
          <a:ln>
            <a:noFill/>
          </a:ln>
        </p:spPr>
        <p:txBody>
          <a:bodyPr spcFirstLastPara="1" wrap="square" lIns="0" tIns="0" rIns="0" bIns="0" anchor="t" anchorCtr="0">
            <a:spAutoFit/>
          </a:bodyPr>
          <a:lstStyle/>
          <a:p>
            <a:pPr marL="0" marR="0" lvl="0" indent="0" algn="ctr" rtl="0">
              <a:lnSpc>
                <a:spcPct val="118000"/>
              </a:lnSpc>
              <a:spcBef>
                <a:spcPts val="0"/>
              </a:spcBef>
              <a:spcAft>
                <a:spcPts val="0"/>
              </a:spcAft>
              <a:buNone/>
            </a:pPr>
            <a:r>
              <a:rPr lang="en-US" sz="7072" b="0" i="0" u="none" strike="noStrike" cap="none" dirty="0">
                <a:solidFill>
                  <a:srgbClr val="000000"/>
                </a:solidFill>
                <a:latin typeface="Arial"/>
                <a:ea typeface="Arial"/>
                <a:cs typeface="Arial"/>
                <a:sym typeface="Arial"/>
              </a:rPr>
              <a:t>Histograms &amp; Plots</a:t>
            </a:r>
          </a:p>
          <a:p>
            <a:pPr marL="0" marR="0" lvl="0" indent="0" algn="ctr" rtl="0">
              <a:lnSpc>
                <a:spcPct val="118000"/>
              </a:lnSpc>
              <a:spcBef>
                <a:spcPts val="0"/>
              </a:spcBef>
              <a:spcAft>
                <a:spcPts val="0"/>
              </a:spcAft>
              <a:buNone/>
            </a:pPr>
            <a:endParaRPr dirty="0"/>
          </a:p>
        </p:txBody>
      </p:sp>
      <p:grpSp>
        <p:nvGrpSpPr>
          <p:cNvPr id="166" name="Google Shape;166;p20"/>
          <p:cNvGrpSpPr/>
          <p:nvPr/>
        </p:nvGrpSpPr>
        <p:grpSpPr>
          <a:xfrm>
            <a:off x="4081120" y="2508787"/>
            <a:ext cx="8536120" cy="2972933"/>
            <a:chOff x="-6289674" y="-3619053"/>
            <a:chExt cx="11381494" cy="3963914"/>
          </a:xfrm>
        </p:grpSpPr>
        <p:sp>
          <p:nvSpPr>
            <p:cNvPr id="167" name="Google Shape;167;p20"/>
            <p:cNvSpPr txBox="1"/>
            <p:nvPr/>
          </p:nvSpPr>
          <p:spPr>
            <a:xfrm>
              <a:off x="0" y="-28575"/>
              <a:ext cx="5091820" cy="373436"/>
            </a:xfrm>
            <a:prstGeom prst="rect">
              <a:avLst/>
            </a:prstGeom>
            <a:noFill/>
            <a:ln>
              <a:noFill/>
            </a:ln>
          </p:spPr>
          <p:txBody>
            <a:bodyPr spcFirstLastPara="1" wrap="square" lIns="0" tIns="0" rIns="0" bIns="0" anchor="t" anchorCtr="0">
              <a:spAutoFit/>
            </a:bodyPr>
            <a:lstStyle/>
            <a:p>
              <a:pPr marL="0" marR="0" lvl="0" indent="0" algn="ctr" rtl="0">
                <a:lnSpc>
                  <a:spcPct val="129987"/>
                </a:lnSpc>
                <a:spcBef>
                  <a:spcPts val="0"/>
                </a:spcBef>
                <a:spcAft>
                  <a:spcPts val="0"/>
                </a:spcAft>
                <a:buNone/>
              </a:pPr>
              <a:endParaRPr dirty="0"/>
            </a:p>
          </p:txBody>
        </p:sp>
        <p:sp>
          <p:nvSpPr>
            <p:cNvPr id="168" name="Google Shape;168;p20"/>
            <p:cNvSpPr txBox="1"/>
            <p:nvPr/>
          </p:nvSpPr>
          <p:spPr>
            <a:xfrm>
              <a:off x="-6289674" y="-3619053"/>
              <a:ext cx="6451959" cy="1224268"/>
            </a:xfrm>
            <a:prstGeom prst="rect">
              <a:avLst/>
            </a:prstGeom>
            <a:noFill/>
            <a:ln>
              <a:noFill/>
            </a:ln>
          </p:spPr>
          <p:txBody>
            <a:bodyPr spcFirstLastPara="1" wrap="square" lIns="0" tIns="0" rIns="0" bIns="0" anchor="t" anchorCtr="0">
              <a:spAutoFit/>
            </a:bodyPr>
            <a:lstStyle/>
            <a:p>
              <a:pPr marR="0" lvl="0" rtl="0">
                <a:lnSpc>
                  <a:spcPct val="139981"/>
                </a:lnSpc>
                <a:spcBef>
                  <a:spcPts val="0"/>
                </a:spcBef>
                <a:spcAft>
                  <a:spcPts val="0"/>
                </a:spcAft>
              </a:pPr>
              <a:r>
                <a:rPr lang="en-US" sz="2131" dirty="0">
                  <a:latin typeface="Assistant"/>
                  <a:cs typeface="Assistant"/>
                  <a:sym typeface="Assistant"/>
                </a:rPr>
                <a:t>Majority of the credit card customers have a Graduate Education Level.  </a:t>
              </a:r>
            </a:p>
          </p:txBody>
        </p:sp>
      </p:grpSp>
      <p:pic>
        <p:nvPicPr>
          <p:cNvPr id="169" name="Google Shape;169;p20"/>
          <p:cNvPicPr preferRelativeResize="0"/>
          <p:nvPr/>
        </p:nvPicPr>
        <p:blipFill rotWithShape="1">
          <a:blip r:embed="rId8">
            <a:alphaModFix/>
          </a:blip>
          <a:srcRect/>
          <a:stretch/>
        </p:blipFill>
        <p:spPr>
          <a:xfrm rot="313119">
            <a:off x="15158388" y="-1579634"/>
            <a:ext cx="5214256" cy="4986132"/>
          </a:xfrm>
          <a:prstGeom prst="rect">
            <a:avLst/>
          </a:prstGeom>
          <a:noFill/>
          <a:ln>
            <a:noFill/>
          </a:ln>
        </p:spPr>
      </p:pic>
      <p:sp>
        <p:nvSpPr>
          <p:cNvPr id="11" name="TextBox 10">
            <a:extLst>
              <a:ext uri="{FF2B5EF4-FFF2-40B4-BE49-F238E27FC236}">
                <a16:creationId xmlns:a16="http://schemas.microsoft.com/office/drawing/2014/main" id="{5507F740-CD80-AC4E-949B-5726258CCAAA}"/>
              </a:ext>
            </a:extLst>
          </p:cNvPr>
          <p:cNvSpPr txBox="1"/>
          <p:nvPr/>
        </p:nvSpPr>
        <p:spPr>
          <a:xfrm>
            <a:off x="2598628" y="9657904"/>
            <a:ext cx="5677535" cy="747897"/>
          </a:xfrm>
          <a:prstGeom prst="rect">
            <a:avLst/>
          </a:prstGeom>
          <a:noFill/>
        </p:spPr>
        <p:txBody>
          <a:bodyPr wrap="square" rtlCol="0">
            <a:spAutoFit/>
          </a:bodyPr>
          <a:lstStyle/>
          <a:p>
            <a:r>
              <a:rPr lang="en-US" sz="2130" dirty="0">
                <a:latin typeface="Assistant"/>
                <a:cs typeface="Assistant"/>
                <a:sym typeface="Assistant"/>
              </a:rPr>
              <a:t>For Age distribution, most of the customers fall between 35 to about ~55 years old.</a:t>
            </a:r>
          </a:p>
        </p:txBody>
      </p:sp>
      <p:sp>
        <p:nvSpPr>
          <p:cNvPr id="12" name="TextBox 11">
            <a:extLst>
              <a:ext uri="{FF2B5EF4-FFF2-40B4-BE49-F238E27FC236}">
                <a16:creationId xmlns:a16="http://schemas.microsoft.com/office/drawing/2014/main" id="{6676370F-9610-864F-AF9B-700C9E8C9225}"/>
              </a:ext>
            </a:extLst>
          </p:cNvPr>
          <p:cNvSpPr txBox="1"/>
          <p:nvPr/>
        </p:nvSpPr>
        <p:spPr>
          <a:xfrm>
            <a:off x="12792917" y="2682024"/>
            <a:ext cx="4299032" cy="1075679"/>
          </a:xfrm>
          <a:prstGeom prst="rect">
            <a:avLst/>
          </a:prstGeom>
          <a:noFill/>
        </p:spPr>
        <p:txBody>
          <a:bodyPr wrap="square" rtlCol="0">
            <a:spAutoFit/>
          </a:bodyPr>
          <a:lstStyle/>
          <a:p>
            <a:r>
              <a:rPr lang="en-US" sz="2130" dirty="0">
                <a:latin typeface="Assistant"/>
                <a:cs typeface="Assistant"/>
                <a:sym typeface="Assistant"/>
              </a:rPr>
              <a:t>Majority of the credit card customers are Married.</a:t>
            </a:r>
          </a:p>
          <a:p>
            <a:endParaRPr lang="en-US" sz="2130" dirty="0"/>
          </a:p>
        </p:txBody>
      </p:sp>
      <p:sp>
        <p:nvSpPr>
          <p:cNvPr id="13" name="TextBox 12">
            <a:extLst>
              <a:ext uri="{FF2B5EF4-FFF2-40B4-BE49-F238E27FC236}">
                <a16:creationId xmlns:a16="http://schemas.microsoft.com/office/drawing/2014/main" id="{655ACD87-4DD5-184F-9655-DB59E6A28EF3}"/>
              </a:ext>
            </a:extLst>
          </p:cNvPr>
          <p:cNvSpPr txBox="1"/>
          <p:nvPr/>
        </p:nvSpPr>
        <p:spPr>
          <a:xfrm>
            <a:off x="12388407" y="6828012"/>
            <a:ext cx="5648003" cy="1075679"/>
          </a:xfrm>
          <a:prstGeom prst="rect">
            <a:avLst/>
          </a:prstGeom>
          <a:noFill/>
        </p:spPr>
        <p:txBody>
          <a:bodyPr wrap="square" rtlCol="0">
            <a:spAutoFit/>
          </a:bodyPr>
          <a:lstStyle/>
          <a:p>
            <a:r>
              <a:rPr lang="en-US" sz="2130" dirty="0">
                <a:latin typeface="Assistant"/>
                <a:cs typeface="Assistant"/>
                <a:sym typeface="Assistant"/>
              </a:rPr>
              <a:t>Majority of the credit card customers have an income  that is less than $40k. </a:t>
            </a:r>
          </a:p>
          <a:p>
            <a:endParaRPr lang="en-US" sz="2130" dirty="0"/>
          </a:p>
        </p:txBody>
      </p:sp>
    </p:spTree>
    <p:extLst>
      <p:ext uri="{BB962C8B-B14F-4D97-AF65-F5344CB8AC3E}">
        <p14:creationId xmlns:p14="http://schemas.microsoft.com/office/powerpoint/2010/main" val="1793104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4D1354"/>
        </a:solidFill>
        <a:effectLst/>
      </p:bgPr>
    </p:bg>
    <p:spTree>
      <p:nvGrpSpPr>
        <p:cNvPr id="1" name="Shape 173"/>
        <p:cNvGrpSpPr/>
        <p:nvPr/>
      </p:nvGrpSpPr>
      <p:grpSpPr>
        <a:xfrm>
          <a:off x="0" y="0"/>
          <a:ext cx="0" cy="0"/>
          <a:chOff x="0" y="0"/>
          <a:chExt cx="0" cy="0"/>
        </a:xfrm>
      </p:grpSpPr>
      <p:pic>
        <p:nvPicPr>
          <p:cNvPr id="174" name="Google Shape;174;p21"/>
          <p:cNvPicPr preferRelativeResize="0"/>
          <p:nvPr/>
        </p:nvPicPr>
        <p:blipFill rotWithShape="1">
          <a:blip r:embed="rId3">
            <a:alphaModFix/>
          </a:blip>
          <a:srcRect/>
          <a:stretch/>
        </p:blipFill>
        <p:spPr>
          <a:xfrm rot="-5624184">
            <a:off x="9190413" y="-1204481"/>
            <a:ext cx="9054625" cy="8058616"/>
          </a:xfrm>
          <a:prstGeom prst="rect">
            <a:avLst/>
          </a:prstGeom>
          <a:noFill/>
          <a:ln>
            <a:noFill/>
          </a:ln>
        </p:spPr>
      </p:pic>
      <p:pic>
        <p:nvPicPr>
          <p:cNvPr id="175" name="Google Shape;175;p21"/>
          <p:cNvPicPr preferRelativeResize="0"/>
          <p:nvPr/>
        </p:nvPicPr>
        <p:blipFill rotWithShape="1">
          <a:blip r:embed="rId4">
            <a:alphaModFix/>
          </a:blip>
          <a:srcRect/>
          <a:stretch/>
        </p:blipFill>
        <p:spPr>
          <a:xfrm rot="-5017281">
            <a:off x="7304671" y="971407"/>
            <a:ext cx="1811240" cy="1716150"/>
          </a:xfrm>
          <a:prstGeom prst="rect">
            <a:avLst/>
          </a:prstGeom>
          <a:noFill/>
          <a:ln>
            <a:noFill/>
          </a:ln>
        </p:spPr>
      </p:pic>
      <p:pic>
        <p:nvPicPr>
          <p:cNvPr id="176" name="Google Shape;176;p21"/>
          <p:cNvPicPr preferRelativeResize="0"/>
          <p:nvPr/>
        </p:nvPicPr>
        <p:blipFill rotWithShape="1">
          <a:blip r:embed="rId5">
            <a:alphaModFix/>
          </a:blip>
          <a:srcRect/>
          <a:stretch/>
        </p:blipFill>
        <p:spPr>
          <a:xfrm rot="-10567437">
            <a:off x="16126494" y="6825098"/>
            <a:ext cx="3789612" cy="3623816"/>
          </a:xfrm>
          <a:prstGeom prst="rect">
            <a:avLst/>
          </a:prstGeom>
          <a:noFill/>
          <a:ln>
            <a:noFill/>
          </a:ln>
        </p:spPr>
      </p:pic>
      <p:grpSp>
        <p:nvGrpSpPr>
          <p:cNvPr id="177" name="Google Shape;177;p21"/>
          <p:cNvGrpSpPr/>
          <p:nvPr/>
        </p:nvGrpSpPr>
        <p:grpSpPr>
          <a:xfrm>
            <a:off x="1028700" y="4536471"/>
            <a:ext cx="8934485" cy="3583470"/>
            <a:chOff x="0" y="2138039"/>
            <a:chExt cx="11912647" cy="4777961"/>
          </a:xfrm>
        </p:grpSpPr>
        <p:sp>
          <p:nvSpPr>
            <p:cNvPr id="178" name="Google Shape;178;p21"/>
            <p:cNvSpPr txBox="1"/>
            <p:nvPr/>
          </p:nvSpPr>
          <p:spPr>
            <a:xfrm>
              <a:off x="0" y="2138039"/>
              <a:ext cx="11912647" cy="1936940"/>
            </a:xfrm>
            <a:prstGeom prst="rect">
              <a:avLst/>
            </a:prstGeom>
            <a:noFill/>
            <a:ln>
              <a:noFill/>
            </a:ln>
          </p:spPr>
          <p:txBody>
            <a:bodyPr spcFirstLastPara="1" wrap="square" lIns="0" tIns="0" rIns="0" bIns="0" anchor="t" anchorCtr="0">
              <a:spAutoFit/>
            </a:bodyPr>
            <a:lstStyle/>
            <a:p>
              <a:pPr marL="0" marR="0" lvl="0" indent="0" algn="l" rtl="0">
                <a:lnSpc>
                  <a:spcPct val="117999"/>
                </a:lnSpc>
                <a:spcBef>
                  <a:spcPts val="0"/>
                </a:spcBef>
                <a:spcAft>
                  <a:spcPts val="0"/>
                </a:spcAft>
                <a:buNone/>
              </a:pPr>
              <a:r>
                <a:rPr lang="en-US" sz="8000" dirty="0">
                  <a:solidFill>
                    <a:srgbClr val="FFFFFF"/>
                  </a:solidFill>
                </a:rPr>
                <a:t>Feature Selection</a:t>
              </a:r>
              <a:endParaRPr dirty="0"/>
            </a:p>
          </p:txBody>
        </p:sp>
        <p:sp>
          <p:nvSpPr>
            <p:cNvPr id="180" name="Google Shape;180;p21"/>
            <p:cNvSpPr txBox="1"/>
            <p:nvPr/>
          </p:nvSpPr>
          <p:spPr>
            <a:xfrm>
              <a:off x="765868" y="5537161"/>
              <a:ext cx="7538418" cy="1378839"/>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2400" b="0" i="0" u="none" strike="noStrike" cap="none" dirty="0">
                  <a:solidFill>
                    <a:srgbClr val="FFFFFF"/>
                  </a:solidFill>
                  <a:latin typeface="Assistant"/>
                  <a:ea typeface="Assistant"/>
                  <a:cs typeface="Assistant"/>
                  <a:sym typeface="Assistant"/>
                </a:rPr>
                <a:t>Using the findings from the Correlation Map, </a:t>
              </a:r>
            </a:p>
            <a:p>
              <a:pPr marL="0" marR="0" lvl="0" indent="0" algn="ctr" rtl="0">
                <a:lnSpc>
                  <a:spcPct val="140000"/>
                </a:lnSpc>
                <a:spcBef>
                  <a:spcPts val="0"/>
                </a:spcBef>
                <a:spcAft>
                  <a:spcPts val="0"/>
                </a:spcAft>
                <a:buNone/>
              </a:pPr>
              <a:r>
                <a:rPr lang="en-US" sz="2400" b="0" i="0" u="none" strike="noStrike" cap="none" dirty="0">
                  <a:solidFill>
                    <a:srgbClr val="FFFFFF"/>
                  </a:solidFill>
                  <a:latin typeface="Assistant"/>
                  <a:ea typeface="Assistant"/>
                  <a:cs typeface="Assistant"/>
                  <a:sym typeface="Assistant"/>
                </a:rPr>
                <a:t>Features will be dropped/removed. </a:t>
              </a:r>
              <a:endParaRPr sz="1600" dirty="0"/>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pic>
        <p:nvPicPr>
          <p:cNvPr id="12" name="Picture 11">
            <a:extLst>
              <a:ext uri="{FF2B5EF4-FFF2-40B4-BE49-F238E27FC236}">
                <a16:creationId xmlns:a16="http://schemas.microsoft.com/office/drawing/2014/main" id="{57D55650-812B-D74C-A539-FDD6A7A39F6E}"/>
              </a:ext>
            </a:extLst>
          </p:cNvPr>
          <p:cNvPicPr>
            <a:picLocks noChangeAspect="1"/>
          </p:cNvPicPr>
          <p:nvPr/>
        </p:nvPicPr>
        <p:blipFill>
          <a:blip r:embed="rId3"/>
          <a:stretch>
            <a:fillRect/>
          </a:stretch>
        </p:blipFill>
        <p:spPr>
          <a:xfrm>
            <a:off x="1557648" y="3931778"/>
            <a:ext cx="12687300" cy="5994400"/>
          </a:xfrm>
          <a:prstGeom prst="rect">
            <a:avLst/>
          </a:prstGeom>
        </p:spPr>
      </p:pic>
      <p:pic>
        <p:nvPicPr>
          <p:cNvPr id="158" name="Google Shape;158;p20"/>
          <p:cNvPicPr preferRelativeResize="0"/>
          <p:nvPr/>
        </p:nvPicPr>
        <p:blipFill rotWithShape="1">
          <a:blip r:embed="rId4">
            <a:alphaModFix/>
          </a:blip>
          <a:srcRect/>
          <a:stretch/>
        </p:blipFill>
        <p:spPr>
          <a:xfrm rot="4494633">
            <a:off x="-2659582" y="8412651"/>
            <a:ext cx="4315504" cy="4088940"/>
          </a:xfrm>
          <a:prstGeom prst="rect">
            <a:avLst/>
          </a:prstGeom>
          <a:noFill/>
          <a:ln>
            <a:noFill/>
          </a:ln>
        </p:spPr>
      </p:pic>
      <p:sp>
        <p:nvSpPr>
          <p:cNvPr id="159" name="Google Shape;159;p20"/>
          <p:cNvSpPr txBox="1"/>
          <p:nvPr/>
        </p:nvSpPr>
        <p:spPr>
          <a:xfrm>
            <a:off x="2033868" y="62828"/>
            <a:ext cx="12908564" cy="1284198"/>
          </a:xfrm>
          <a:prstGeom prst="rect">
            <a:avLst/>
          </a:prstGeom>
          <a:noFill/>
          <a:ln>
            <a:noFill/>
          </a:ln>
        </p:spPr>
        <p:txBody>
          <a:bodyPr spcFirstLastPara="1" wrap="square" lIns="0" tIns="0" rIns="0" bIns="0" anchor="t" anchorCtr="0">
            <a:spAutoFit/>
          </a:bodyPr>
          <a:lstStyle/>
          <a:p>
            <a:pPr marL="0" marR="0" lvl="0" indent="0" algn="ctr" rtl="0">
              <a:lnSpc>
                <a:spcPct val="118000"/>
              </a:lnSpc>
              <a:spcBef>
                <a:spcPts val="0"/>
              </a:spcBef>
              <a:spcAft>
                <a:spcPts val="0"/>
              </a:spcAft>
              <a:buNone/>
            </a:pPr>
            <a:r>
              <a:rPr lang="en-US" sz="7072" b="0" i="0" u="none" strike="noStrike" cap="none" dirty="0">
                <a:solidFill>
                  <a:srgbClr val="000000"/>
                </a:solidFill>
                <a:latin typeface="Arial"/>
                <a:ea typeface="Arial"/>
                <a:cs typeface="Arial"/>
                <a:sym typeface="Arial"/>
              </a:rPr>
              <a:t>Feature Selection</a:t>
            </a:r>
            <a:endParaRPr dirty="0"/>
          </a:p>
        </p:txBody>
      </p:sp>
      <p:pic>
        <p:nvPicPr>
          <p:cNvPr id="169" name="Google Shape;169;p20"/>
          <p:cNvPicPr preferRelativeResize="0"/>
          <p:nvPr/>
        </p:nvPicPr>
        <p:blipFill rotWithShape="1">
          <a:blip r:embed="rId5">
            <a:alphaModFix/>
          </a:blip>
          <a:srcRect/>
          <a:stretch/>
        </p:blipFill>
        <p:spPr>
          <a:xfrm rot="313119">
            <a:off x="15158386" y="-1146041"/>
            <a:ext cx="5214256" cy="4986132"/>
          </a:xfrm>
          <a:prstGeom prst="rect">
            <a:avLst/>
          </a:prstGeom>
          <a:noFill/>
          <a:ln>
            <a:noFill/>
          </a:ln>
        </p:spPr>
      </p:pic>
      <p:pic>
        <p:nvPicPr>
          <p:cNvPr id="10" name="Picture 9">
            <a:extLst>
              <a:ext uri="{FF2B5EF4-FFF2-40B4-BE49-F238E27FC236}">
                <a16:creationId xmlns:a16="http://schemas.microsoft.com/office/drawing/2014/main" id="{BAACF689-9B92-FD4D-9025-3B447F27E386}"/>
              </a:ext>
            </a:extLst>
          </p:cNvPr>
          <p:cNvPicPr>
            <a:picLocks noChangeAspect="1"/>
          </p:cNvPicPr>
          <p:nvPr/>
        </p:nvPicPr>
        <p:blipFill>
          <a:blip r:embed="rId6"/>
          <a:stretch>
            <a:fillRect/>
          </a:stretch>
        </p:blipFill>
        <p:spPr>
          <a:xfrm>
            <a:off x="4100300" y="1201249"/>
            <a:ext cx="8775700" cy="2628900"/>
          </a:xfrm>
          <a:prstGeom prst="rect">
            <a:avLst/>
          </a:prstGeom>
        </p:spPr>
      </p:pic>
      <p:grpSp>
        <p:nvGrpSpPr>
          <p:cNvPr id="166" name="Google Shape;166;p20"/>
          <p:cNvGrpSpPr/>
          <p:nvPr/>
        </p:nvGrpSpPr>
        <p:grpSpPr>
          <a:xfrm>
            <a:off x="14244948" y="2782697"/>
            <a:ext cx="3450413" cy="6721840"/>
            <a:chOff x="-1" y="-358452"/>
            <a:chExt cx="5091821" cy="8962463"/>
          </a:xfrm>
        </p:grpSpPr>
        <p:sp>
          <p:nvSpPr>
            <p:cNvPr id="167" name="Google Shape;167;p20"/>
            <p:cNvSpPr txBox="1"/>
            <p:nvPr/>
          </p:nvSpPr>
          <p:spPr>
            <a:xfrm>
              <a:off x="0" y="-28575"/>
              <a:ext cx="5091820" cy="373436"/>
            </a:xfrm>
            <a:prstGeom prst="rect">
              <a:avLst/>
            </a:prstGeom>
            <a:noFill/>
            <a:ln>
              <a:noFill/>
            </a:ln>
          </p:spPr>
          <p:txBody>
            <a:bodyPr spcFirstLastPara="1" wrap="square" lIns="0" tIns="0" rIns="0" bIns="0" anchor="t" anchorCtr="0">
              <a:spAutoFit/>
            </a:bodyPr>
            <a:lstStyle/>
            <a:p>
              <a:pPr marL="0" marR="0" lvl="0" indent="0" algn="ctr" rtl="0">
                <a:lnSpc>
                  <a:spcPct val="129987"/>
                </a:lnSpc>
                <a:spcBef>
                  <a:spcPts val="0"/>
                </a:spcBef>
                <a:spcAft>
                  <a:spcPts val="0"/>
                </a:spcAft>
                <a:buNone/>
              </a:pPr>
              <a:endParaRPr dirty="0"/>
            </a:p>
          </p:txBody>
        </p:sp>
        <p:sp>
          <p:nvSpPr>
            <p:cNvPr id="168" name="Google Shape;168;p20"/>
            <p:cNvSpPr txBox="1"/>
            <p:nvPr/>
          </p:nvSpPr>
          <p:spPr>
            <a:xfrm>
              <a:off x="-1" y="-358452"/>
              <a:ext cx="5091820" cy="8962463"/>
            </a:xfrm>
            <a:prstGeom prst="rect">
              <a:avLst/>
            </a:prstGeom>
            <a:noFill/>
            <a:ln>
              <a:noFill/>
            </a:ln>
          </p:spPr>
          <p:txBody>
            <a:bodyPr spcFirstLastPara="1" wrap="square" lIns="0" tIns="0" rIns="0" bIns="0" anchor="t" anchorCtr="0">
              <a:spAutoFit/>
            </a:bodyPr>
            <a:lstStyle/>
            <a:p>
              <a:pPr marL="285750" lvl="0" indent="-285750" algn="ctr">
                <a:lnSpc>
                  <a:spcPct val="139981"/>
                </a:lnSpc>
                <a:buFont typeface="Arial" panose="020B0604020202020204" pitchFamily="34" charset="0"/>
                <a:buChar char="•"/>
              </a:pPr>
              <a:r>
                <a:rPr lang="en-US" sz="2400" dirty="0"/>
                <a:t>The columns that have an absolute correlation value greater than 0.95 are added to a list named drop features</a:t>
              </a:r>
            </a:p>
            <a:p>
              <a:pPr marL="285750" lvl="0" indent="-285750" algn="ctr">
                <a:lnSpc>
                  <a:spcPct val="139981"/>
                </a:lnSpc>
                <a:buFont typeface="Arial" panose="020B0604020202020204" pitchFamily="34" charset="0"/>
                <a:buChar char="•"/>
              </a:pPr>
              <a:r>
                <a:rPr lang="en-US" sz="2400" dirty="0"/>
                <a:t>Only one feature meets this threshold: “</a:t>
              </a:r>
              <a:r>
                <a:rPr lang="en-US" sz="2400" dirty="0" err="1"/>
                <a:t>Avg_Open_To_Buy</a:t>
              </a:r>
              <a:r>
                <a:rPr lang="en-US" sz="2400" dirty="0"/>
                <a:t>”</a:t>
              </a:r>
            </a:p>
            <a:p>
              <a:pPr marL="285750" lvl="0" indent="-285750" algn="ctr">
                <a:lnSpc>
                  <a:spcPct val="139981"/>
                </a:lnSpc>
                <a:buFont typeface="Arial" panose="020B0604020202020204" pitchFamily="34" charset="0"/>
                <a:buChar char="•"/>
              </a:pPr>
              <a:r>
                <a:rPr lang="en-US" sz="2400" dirty="0"/>
                <a:t>Feature is dropped from Dataset and new dimensions are 10,127 rows and now 36 columns.</a:t>
              </a:r>
              <a:endParaRPr sz="2400" dirty="0"/>
            </a:p>
          </p:txBody>
        </p:sp>
      </p:grpSp>
    </p:spTree>
    <p:extLst>
      <p:ext uri="{BB962C8B-B14F-4D97-AF65-F5344CB8AC3E}">
        <p14:creationId xmlns:p14="http://schemas.microsoft.com/office/powerpoint/2010/main" val="28650011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4D1354"/>
        </a:solidFill>
        <a:effectLst/>
      </p:bgPr>
    </p:bg>
    <p:spTree>
      <p:nvGrpSpPr>
        <p:cNvPr id="1" name="Shape 173"/>
        <p:cNvGrpSpPr/>
        <p:nvPr/>
      </p:nvGrpSpPr>
      <p:grpSpPr>
        <a:xfrm>
          <a:off x="0" y="0"/>
          <a:ext cx="0" cy="0"/>
          <a:chOff x="0" y="0"/>
          <a:chExt cx="0" cy="0"/>
        </a:xfrm>
      </p:grpSpPr>
      <p:pic>
        <p:nvPicPr>
          <p:cNvPr id="174" name="Google Shape;174;p21"/>
          <p:cNvPicPr preferRelativeResize="0"/>
          <p:nvPr/>
        </p:nvPicPr>
        <p:blipFill rotWithShape="1">
          <a:blip r:embed="rId3">
            <a:alphaModFix/>
          </a:blip>
          <a:srcRect/>
          <a:stretch/>
        </p:blipFill>
        <p:spPr>
          <a:xfrm rot="-5624184">
            <a:off x="9190413" y="-1204481"/>
            <a:ext cx="9054625" cy="8058616"/>
          </a:xfrm>
          <a:prstGeom prst="rect">
            <a:avLst/>
          </a:prstGeom>
          <a:noFill/>
          <a:ln>
            <a:noFill/>
          </a:ln>
        </p:spPr>
      </p:pic>
      <p:pic>
        <p:nvPicPr>
          <p:cNvPr id="175" name="Google Shape;175;p21"/>
          <p:cNvPicPr preferRelativeResize="0"/>
          <p:nvPr/>
        </p:nvPicPr>
        <p:blipFill rotWithShape="1">
          <a:blip r:embed="rId4">
            <a:alphaModFix/>
          </a:blip>
          <a:srcRect/>
          <a:stretch/>
        </p:blipFill>
        <p:spPr>
          <a:xfrm rot="-5017281">
            <a:off x="7304671" y="971407"/>
            <a:ext cx="1811240" cy="1716150"/>
          </a:xfrm>
          <a:prstGeom prst="rect">
            <a:avLst/>
          </a:prstGeom>
          <a:noFill/>
          <a:ln>
            <a:noFill/>
          </a:ln>
        </p:spPr>
      </p:pic>
      <p:pic>
        <p:nvPicPr>
          <p:cNvPr id="176" name="Google Shape;176;p21"/>
          <p:cNvPicPr preferRelativeResize="0"/>
          <p:nvPr/>
        </p:nvPicPr>
        <p:blipFill rotWithShape="1">
          <a:blip r:embed="rId5">
            <a:alphaModFix/>
          </a:blip>
          <a:srcRect/>
          <a:stretch/>
        </p:blipFill>
        <p:spPr>
          <a:xfrm rot="-10567437">
            <a:off x="16126494" y="6825098"/>
            <a:ext cx="3789612" cy="3623816"/>
          </a:xfrm>
          <a:prstGeom prst="rect">
            <a:avLst/>
          </a:prstGeom>
          <a:noFill/>
          <a:ln>
            <a:noFill/>
          </a:ln>
        </p:spPr>
      </p:pic>
      <p:grpSp>
        <p:nvGrpSpPr>
          <p:cNvPr id="177" name="Google Shape;177;p21"/>
          <p:cNvGrpSpPr/>
          <p:nvPr/>
        </p:nvGrpSpPr>
        <p:grpSpPr>
          <a:xfrm>
            <a:off x="1028700" y="4536471"/>
            <a:ext cx="8934485" cy="4100535"/>
            <a:chOff x="0" y="2138039"/>
            <a:chExt cx="11912647" cy="5467381"/>
          </a:xfrm>
        </p:grpSpPr>
        <p:sp>
          <p:nvSpPr>
            <p:cNvPr id="178" name="Google Shape;178;p21"/>
            <p:cNvSpPr txBox="1"/>
            <p:nvPr/>
          </p:nvSpPr>
          <p:spPr>
            <a:xfrm>
              <a:off x="0" y="2138039"/>
              <a:ext cx="11912647" cy="1936940"/>
            </a:xfrm>
            <a:prstGeom prst="rect">
              <a:avLst/>
            </a:prstGeom>
            <a:noFill/>
            <a:ln>
              <a:noFill/>
            </a:ln>
          </p:spPr>
          <p:txBody>
            <a:bodyPr spcFirstLastPara="1" wrap="square" lIns="0" tIns="0" rIns="0" bIns="0" anchor="t" anchorCtr="0">
              <a:spAutoFit/>
            </a:bodyPr>
            <a:lstStyle/>
            <a:p>
              <a:pPr marL="0" marR="0" lvl="0" indent="0" algn="l" rtl="0">
                <a:lnSpc>
                  <a:spcPct val="117999"/>
                </a:lnSpc>
                <a:spcBef>
                  <a:spcPts val="0"/>
                </a:spcBef>
                <a:spcAft>
                  <a:spcPts val="0"/>
                </a:spcAft>
                <a:buNone/>
              </a:pPr>
              <a:r>
                <a:rPr lang="en-US" sz="8000" dirty="0">
                  <a:solidFill>
                    <a:srgbClr val="FFFFFF"/>
                  </a:solidFill>
                </a:rPr>
                <a:t>Model Evaluation</a:t>
              </a:r>
              <a:endParaRPr dirty="0"/>
            </a:p>
          </p:txBody>
        </p:sp>
        <p:sp>
          <p:nvSpPr>
            <p:cNvPr id="180" name="Google Shape;180;p21"/>
            <p:cNvSpPr txBox="1"/>
            <p:nvPr/>
          </p:nvSpPr>
          <p:spPr>
            <a:xfrm>
              <a:off x="765868" y="5537161"/>
              <a:ext cx="7538418" cy="2068259"/>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2400" b="0" i="0" u="none" strike="noStrike" cap="none" dirty="0">
                  <a:solidFill>
                    <a:srgbClr val="FFFFFF"/>
                  </a:solidFill>
                  <a:latin typeface="Assistant"/>
                  <a:ea typeface="Assistant"/>
                  <a:cs typeface="Assistant"/>
                  <a:sym typeface="Assistant"/>
                </a:rPr>
                <a:t>Dataset is split into Training and Testing sets to evaluate its accuracy and prediction measures as well.</a:t>
              </a:r>
              <a:endParaRPr sz="1600" dirty="0"/>
            </a:p>
          </p:txBody>
        </p:sp>
      </p:grpSp>
    </p:spTree>
    <p:extLst>
      <p:ext uri="{BB962C8B-B14F-4D97-AF65-F5344CB8AC3E}">
        <p14:creationId xmlns:p14="http://schemas.microsoft.com/office/powerpoint/2010/main" val="6771150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pic>
        <p:nvPicPr>
          <p:cNvPr id="185" name="Google Shape;185;p22"/>
          <p:cNvPicPr preferRelativeResize="0"/>
          <p:nvPr/>
        </p:nvPicPr>
        <p:blipFill rotWithShape="1">
          <a:blip r:embed="rId3">
            <a:alphaModFix/>
          </a:blip>
          <a:srcRect t="2892" b="2892"/>
          <a:stretch/>
        </p:blipFill>
        <p:spPr>
          <a:xfrm>
            <a:off x="0" y="0"/>
            <a:ext cx="8188922" cy="10287000"/>
          </a:xfrm>
          <a:prstGeom prst="rect">
            <a:avLst/>
          </a:prstGeom>
          <a:noFill/>
          <a:ln>
            <a:noFill/>
          </a:ln>
        </p:spPr>
      </p:pic>
      <p:sp>
        <p:nvSpPr>
          <p:cNvPr id="186" name="Google Shape;186;p22"/>
          <p:cNvSpPr txBox="1"/>
          <p:nvPr/>
        </p:nvSpPr>
        <p:spPr>
          <a:xfrm>
            <a:off x="13201650" y="1670431"/>
            <a:ext cx="8115300" cy="1284198"/>
          </a:xfrm>
          <a:prstGeom prst="rect">
            <a:avLst/>
          </a:prstGeom>
          <a:noFill/>
          <a:ln>
            <a:noFill/>
          </a:ln>
        </p:spPr>
        <p:txBody>
          <a:bodyPr spcFirstLastPara="1" wrap="square" lIns="0" tIns="0" rIns="0" bIns="0" anchor="t" anchorCtr="0">
            <a:spAutoFit/>
          </a:bodyPr>
          <a:lstStyle/>
          <a:p>
            <a:pPr marL="0" marR="0" lvl="0" indent="0" algn="l" rtl="0">
              <a:lnSpc>
                <a:spcPct val="118000"/>
              </a:lnSpc>
              <a:spcBef>
                <a:spcPts val="0"/>
              </a:spcBef>
              <a:spcAft>
                <a:spcPts val="0"/>
              </a:spcAft>
              <a:buNone/>
            </a:pPr>
            <a:r>
              <a:rPr lang="en-US" sz="7072" dirty="0" err="1"/>
              <a:t>X_train</a:t>
            </a:r>
            <a:endParaRPr dirty="0"/>
          </a:p>
        </p:txBody>
      </p:sp>
      <p:sp>
        <p:nvSpPr>
          <p:cNvPr id="187" name="Google Shape;187;p22"/>
          <p:cNvSpPr txBox="1"/>
          <p:nvPr/>
        </p:nvSpPr>
        <p:spPr>
          <a:xfrm>
            <a:off x="9144000" y="6741848"/>
            <a:ext cx="8115300" cy="516873"/>
          </a:xfrm>
          <a:prstGeom prst="rect">
            <a:avLst/>
          </a:prstGeom>
          <a:noFill/>
          <a:ln>
            <a:noFill/>
          </a:ln>
        </p:spPr>
        <p:txBody>
          <a:bodyPr spcFirstLastPara="1" wrap="square" lIns="0" tIns="0" rIns="0" bIns="0" anchor="t" anchorCtr="0">
            <a:spAutoFit/>
          </a:bodyPr>
          <a:lstStyle/>
          <a:p>
            <a:pPr marL="0" marR="0" lvl="0" indent="0" algn="l" rtl="0">
              <a:lnSpc>
                <a:spcPct val="140016"/>
              </a:lnSpc>
              <a:spcBef>
                <a:spcPts val="0"/>
              </a:spcBef>
              <a:spcAft>
                <a:spcPts val="0"/>
              </a:spcAft>
              <a:buNone/>
            </a:pPr>
            <a:r>
              <a:rPr lang="en-US" sz="2399" b="0" i="0" u="none" strike="noStrike" cap="none" dirty="0">
                <a:solidFill>
                  <a:srgbClr val="000000"/>
                </a:solidFill>
                <a:latin typeface="Assistant"/>
                <a:ea typeface="Assistant"/>
                <a:cs typeface="Assistant"/>
                <a:sym typeface="Assistant"/>
              </a:rPr>
              <a:t>In the future</a:t>
            </a:r>
            <a:endParaRPr dirty="0"/>
          </a:p>
        </p:txBody>
      </p:sp>
      <p:sp>
        <p:nvSpPr>
          <p:cNvPr id="11" name="Google Shape;186;p22">
            <a:extLst>
              <a:ext uri="{FF2B5EF4-FFF2-40B4-BE49-F238E27FC236}">
                <a16:creationId xmlns:a16="http://schemas.microsoft.com/office/drawing/2014/main" id="{AF031148-B78D-474A-8245-26266D2EA2EE}"/>
              </a:ext>
            </a:extLst>
          </p:cNvPr>
          <p:cNvSpPr txBox="1"/>
          <p:nvPr/>
        </p:nvSpPr>
        <p:spPr>
          <a:xfrm>
            <a:off x="12900212" y="7731630"/>
            <a:ext cx="8115300" cy="1284198"/>
          </a:xfrm>
          <a:prstGeom prst="rect">
            <a:avLst/>
          </a:prstGeom>
          <a:noFill/>
          <a:ln>
            <a:noFill/>
          </a:ln>
        </p:spPr>
        <p:txBody>
          <a:bodyPr spcFirstLastPara="1" wrap="square" lIns="0" tIns="0" rIns="0" bIns="0" anchor="t" anchorCtr="0">
            <a:spAutoFit/>
          </a:bodyPr>
          <a:lstStyle/>
          <a:p>
            <a:pPr marL="0" marR="0" lvl="0" indent="0" algn="l" rtl="0">
              <a:lnSpc>
                <a:spcPct val="118000"/>
              </a:lnSpc>
              <a:spcBef>
                <a:spcPts val="0"/>
              </a:spcBef>
              <a:spcAft>
                <a:spcPts val="0"/>
              </a:spcAft>
              <a:buNone/>
            </a:pPr>
            <a:r>
              <a:rPr lang="en-US" sz="7072" dirty="0" err="1"/>
              <a:t>X_test</a:t>
            </a:r>
            <a:endParaRPr dirty="0"/>
          </a:p>
        </p:txBody>
      </p:sp>
      <p:pic>
        <p:nvPicPr>
          <p:cNvPr id="9" name="Picture 8">
            <a:extLst>
              <a:ext uri="{FF2B5EF4-FFF2-40B4-BE49-F238E27FC236}">
                <a16:creationId xmlns:a16="http://schemas.microsoft.com/office/drawing/2014/main" id="{37B9578D-DAC2-D044-9EF2-AE81395EF00D}"/>
              </a:ext>
            </a:extLst>
          </p:cNvPr>
          <p:cNvPicPr>
            <a:picLocks noChangeAspect="1"/>
          </p:cNvPicPr>
          <p:nvPr/>
        </p:nvPicPr>
        <p:blipFill>
          <a:blip r:embed="rId4"/>
          <a:stretch>
            <a:fillRect/>
          </a:stretch>
        </p:blipFill>
        <p:spPr>
          <a:xfrm>
            <a:off x="0" y="0"/>
            <a:ext cx="12471400" cy="5234755"/>
          </a:xfrm>
          <a:prstGeom prst="rect">
            <a:avLst/>
          </a:prstGeom>
        </p:spPr>
      </p:pic>
      <p:pic>
        <p:nvPicPr>
          <p:cNvPr id="13" name="Picture 12">
            <a:extLst>
              <a:ext uri="{FF2B5EF4-FFF2-40B4-BE49-F238E27FC236}">
                <a16:creationId xmlns:a16="http://schemas.microsoft.com/office/drawing/2014/main" id="{A9D5AA16-5C01-C746-8863-FF99E53E37AF}"/>
              </a:ext>
            </a:extLst>
          </p:cNvPr>
          <p:cNvPicPr>
            <a:picLocks noChangeAspect="1"/>
          </p:cNvPicPr>
          <p:nvPr/>
        </p:nvPicPr>
        <p:blipFill>
          <a:blip r:embed="rId5"/>
          <a:stretch>
            <a:fillRect/>
          </a:stretch>
        </p:blipFill>
        <p:spPr>
          <a:xfrm>
            <a:off x="1" y="5239344"/>
            <a:ext cx="11929730" cy="5047655"/>
          </a:xfrm>
          <a:prstGeom prst="rect">
            <a:avLst/>
          </a:prstGeom>
        </p:spPr>
      </p:pic>
      <p:pic>
        <p:nvPicPr>
          <p:cNvPr id="5" name="Picture 4">
            <a:extLst>
              <a:ext uri="{FF2B5EF4-FFF2-40B4-BE49-F238E27FC236}">
                <a16:creationId xmlns:a16="http://schemas.microsoft.com/office/drawing/2014/main" id="{57C12752-D7BD-E345-A418-0F631CC38283}"/>
              </a:ext>
            </a:extLst>
          </p:cNvPr>
          <p:cNvPicPr>
            <a:picLocks noChangeAspect="1"/>
          </p:cNvPicPr>
          <p:nvPr/>
        </p:nvPicPr>
        <p:blipFill>
          <a:blip r:embed="rId6"/>
          <a:stretch>
            <a:fillRect/>
          </a:stretch>
        </p:blipFill>
        <p:spPr>
          <a:xfrm>
            <a:off x="7061200" y="4977066"/>
            <a:ext cx="11226800" cy="45720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4D1354"/>
        </a:solidFill>
        <a:effectLst/>
      </p:bgPr>
    </p:bg>
    <p:spTree>
      <p:nvGrpSpPr>
        <p:cNvPr id="1" name="Shape 191"/>
        <p:cNvGrpSpPr/>
        <p:nvPr/>
      </p:nvGrpSpPr>
      <p:grpSpPr>
        <a:xfrm>
          <a:off x="0" y="0"/>
          <a:ext cx="0" cy="0"/>
          <a:chOff x="0" y="0"/>
          <a:chExt cx="0" cy="0"/>
        </a:xfrm>
      </p:grpSpPr>
      <p:sp>
        <p:nvSpPr>
          <p:cNvPr id="192" name="Google Shape;192;p23"/>
          <p:cNvSpPr txBox="1"/>
          <p:nvPr/>
        </p:nvSpPr>
        <p:spPr>
          <a:xfrm>
            <a:off x="1028700" y="1486460"/>
            <a:ext cx="8115300" cy="1706942"/>
          </a:xfrm>
          <a:prstGeom prst="rect">
            <a:avLst/>
          </a:prstGeom>
          <a:noFill/>
          <a:ln>
            <a:noFill/>
          </a:ln>
        </p:spPr>
        <p:txBody>
          <a:bodyPr spcFirstLastPara="1" wrap="square" lIns="0" tIns="0" rIns="0" bIns="0" anchor="t" anchorCtr="0">
            <a:spAutoFit/>
          </a:bodyPr>
          <a:lstStyle/>
          <a:p>
            <a:pPr marL="0" marR="0" lvl="0" indent="0" algn="l" rtl="0">
              <a:lnSpc>
                <a:spcPct val="117999"/>
              </a:lnSpc>
              <a:spcBef>
                <a:spcPts val="0"/>
              </a:spcBef>
              <a:spcAft>
                <a:spcPts val="0"/>
              </a:spcAft>
              <a:buNone/>
            </a:pPr>
            <a:r>
              <a:rPr lang="en-US" sz="8000" b="0" i="0" u="none" strike="noStrike" cap="none" dirty="0">
                <a:solidFill>
                  <a:srgbClr val="FFFFFF"/>
                </a:solidFill>
                <a:latin typeface="Arial"/>
                <a:ea typeface="Arial"/>
                <a:cs typeface="Arial"/>
                <a:sym typeface="Arial"/>
              </a:rPr>
              <a:t>Decision Tree</a:t>
            </a:r>
          </a:p>
          <a:p>
            <a:pPr marL="0" marR="0" lvl="0" indent="0" algn="l" rtl="0">
              <a:lnSpc>
                <a:spcPct val="117999"/>
              </a:lnSpc>
              <a:spcBef>
                <a:spcPts val="0"/>
              </a:spcBef>
              <a:spcAft>
                <a:spcPts val="0"/>
              </a:spcAft>
              <a:buNone/>
            </a:pPr>
            <a:endParaRPr dirty="0"/>
          </a:p>
        </p:txBody>
      </p:sp>
      <p:sp>
        <p:nvSpPr>
          <p:cNvPr id="10" name="Rectangle 9">
            <a:extLst>
              <a:ext uri="{FF2B5EF4-FFF2-40B4-BE49-F238E27FC236}">
                <a16:creationId xmlns:a16="http://schemas.microsoft.com/office/drawing/2014/main" id="{E7614AE0-5046-3E43-AC5C-3028F19EB678}"/>
              </a:ext>
            </a:extLst>
          </p:cNvPr>
          <p:cNvSpPr/>
          <p:nvPr/>
        </p:nvSpPr>
        <p:spPr>
          <a:xfrm>
            <a:off x="1577788" y="4261597"/>
            <a:ext cx="5432612" cy="5452390"/>
          </a:xfrm>
          <a:prstGeom prst="rect">
            <a:avLst/>
          </a:prstGeom>
        </p:spPr>
        <p:txBody>
          <a:bodyPr wrap="square">
            <a:spAutoFit/>
          </a:bodyPr>
          <a:lstStyle/>
          <a:p>
            <a:pPr marL="342900" indent="-342900">
              <a:lnSpc>
                <a:spcPct val="140000"/>
              </a:lnSpc>
              <a:buFont typeface="Arial" panose="020B0604020202020204" pitchFamily="34" charset="0"/>
              <a:buChar char="•"/>
            </a:pPr>
            <a:r>
              <a:rPr lang="en-US" sz="2800" dirty="0">
                <a:solidFill>
                  <a:schemeClr val="bg1"/>
                </a:solidFill>
              </a:rPr>
              <a:t>Model Accuracy is 94% with a Precision of 80% and Recall of 83%.</a:t>
            </a:r>
          </a:p>
          <a:p>
            <a:pPr marL="342900" lvl="0" indent="-342900">
              <a:lnSpc>
                <a:spcPct val="140000"/>
              </a:lnSpc>
              <a:buFont typeface="Arial" panose="020B0604020202020204" pitchFamily="34" charset="0"/>
              <a:buChar char="•"/>
            </a:pPr>
            <a:r>
              <a:rPr lang="en-US" sz="2800" dirty="0">
                <a:solidFill>
                  <a:schemeClr val="bg1"/>
                </a:solidFill>
              </a:rPr>
              <a:t>When a customer is predicted to churn it is correct 80% of the time.</a:t>
            </a:r>
          </a:p>
          <a:p>
            <a:pPr marL="342900" lvl="0" indent="-342900">
              <a:lnSpc>
                <a:spcPct val="140000"/>
              </a:lnSpc>
              <a:buFont typeface="Arial" panose="020B0604020202020204" pitchFamily="34" charset="0"/>
              <a:buChar char="•"/>
            </a:pPr>
            <a:r>
              <a:rPr lang="en-US" sz="2800" dirty="0">
                <a:solidFill>
                  <a:schemeClr val="bg1"/>
                </a:solidFill>
              </a:rPr>
              <a:t>The Decision Tree classifier correctly identifies 83% of all churn customers.</a:t>
            </a:r>
            <a:endParaRPr lang="en-US" sz="1600" dirty="0">
              <a:solidFill>
                <a:schemeClr val="bg1"/>
              </a:solidFill>
            </a:endParaRPr>
          </a:p>
        </p:txBody>
      </p:sp>
      <p:pic>
        <p:nvPicPr>
          <p:cNvPr id="4" name="Picture 3">
            <a:extLst>
              <a:ext uri="{FF2B5EF4-FFF2-40B4-BE49-F238E27FC236}">
                <a16:creationId xmlns:a16="http://schemas.microsoft.com/office/drawing/2014/main" id="{E0112F33-F97C-0A45-8796-BD94A15EFA14}"/>
              </a:ext>
            </a:extLst>
          </p:cNvPr>
          <p:cNvPicPr>
            <a:picLocks noChangeAspect="1"/>
          </p:cNvPicPr>
          <p:nvPr/>
        </p:nvPicPr>
        <p:blipFill>
          <a:blip r:embed="rId3"/>
          <a:stretch>
            <a:fillRect/>
          </a:stretch>
        </p:blipFill>
        <p:spPr>
          <a:xfrm>
            <a:off x="9144000" y="1158831"/>
            <a:ext cx="7962900" cy="2362200"/>
          </a:xfrm>
          <a:prstGeom prst="rect">
            <a:avLst/>
          </a:prstGeom>
        </p:spPr>
      </p:pic>
      <p:pic>
        <p:nvPicPr>
          <p:cNvPr id="7" name="Picture 6">
            <a:extLst>
              <a:ext uri="{FF2B5EF4-FFF2-40B4-BE49-F238E27FC236}">
                <a16:creationId xmlns:a16="http://schemas.microsoft.com/office/drawing/2014/main" id="{10C08DF7-75D7-5643-8B0B-DD74062E9171}"/>
              </a:ext>
            </a:extLst>
          </p:cNvPr>
          <p:cNvPicPr>
            <a:picLocks noChangeAspect="1"/>
          </p:cNvPicPr>
          <p:nvPr/>
        </p:nvPicPr>
        <p:blipFill>
          <a:blip r:embed="rId4"/>
          <a:stretch>
            <a:fillRect/>
          </a:stretch>
        </p:blipFill>
        <p:spPr>
          <a:xfrm>
            <a:off x="9839398" y="3838885"/>
            <a:ext cx="6896248" cy="6297813"/>
          </a:xfrm>
          <a:prstGeom prst="rect">
            <a:avLst/>
          </a:prstGeom>
        </p:spPr>
      </p:pic>
    </p:spTree>
    <p:extLst>
      <p:ext uri="{BB962C8B-B14F-4D97-AF65-F5344CB8AC3E}">
        <p14:creationId xmlns:p14="http://schemas.microsoft.com/office/powerpoint/2010/main" val="29681445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4D1354"/>
        </a:solidFill>
        <a:effectLst/>
      </p:bgPr>
    </p:bg>
    <p:spTree>
      <p:nvGrpSpPr>
        <p:cNvPr id="1" name="Shape 191"/>
        <p:cNvGrpSpPr/>
        <p:nvPr/>
      </p:nvGrpSpPr>
      <p:grpSpPr>
        <a:xfrm>
          <a:off x="0" y="0"/>
          <a:ext cx="0" cy="0"/>
          <a:chOff x="0" y="0"/>
          <a:chExt cx="0" cy="0"/>
        </a:xfrm>
      </p:grpSpPr>
      <p:sp>
        <p:nvSpPr>
          <p:cNvPr id="192" name="Google Shape;192;p23"/>
          <p:cNvSpPr txBox="1"/>
          <p:nvPr/>
        </p:nvSpPr>
        <p:spPr>
          <a:xfrm>
            <a:off x="1028700" y="1038225"/>
            <a:ext cx="8115300" cy="2905411"/>
          </a:xfrm>
          <a:prstGeom prst="rect">
            <a:avLst/>
          </a:prstGeom>
          <a:noFill/>
          <a:ln>
            <a:noFill/>
          </a:ln>
        </p:spPr>
        <p:txBody>
          <a:bodyPr spcFirstLastPara="1" wrap="square" lIns="0" tIns="0" rIns="0" bIns="0" anchor="t" anchorCtr="0">
            <a:spAutoFit/>
          </a:bodyPr>
          <a:lstStyle/>
          <a:p>
            <a:pPr marL="0" marR="0" lvl="0" indent="0" algn="ctr" rtl="0">
              <a:lnSpc>
                <a:spcPct val="117999"/>
              </a:lnSpc>
              <a:spcBef>
                <a:spcPts val="0"/>
              </a:spcBef>
              <a:spcAft>
                <a:spcPts val="0"/>
              </a:spcAft>
              <a:buNone/>
            </a:pPr>
            <a:r>
              <a:rPr lang="en-US" sz="8000" dirty="0">
                <a:solidFill>
                  <a:srgbClr val="FFFFFF"/>
                </a:solidFill>
              </a:rPr>
              <a:t>Gaussian Naïve Bayes </a:t>
            </a:r>
            <a:endParaRPr dirty="0"/>
          </a:p>
        </p:txBody>
      </p:sp>
      <p:sp>
        <p:nvSpPr>
          <p:cNvPr id="6" name="Rectangle 5">
            <a:extLst>
              <a:ext uri="{FF2B5EF4-FFF2-40B4-BE49-F238E27FC236}">
                <a16:creationId xmlns:a16="http://schemas.microsoft.com/office/drawing/2014/main" id="{84EB8340-2082-7446-857F-3D2DE2FBDA98}"/>
              </a:ext>
            </a:extLst>
          </p:cNvPr>
          <p:cNvSpPr/>
          <p:nvPr/>
        </p:nvSpPr>
        <p:spPr>
          <a:xfrm>
            <a:off x="1286222" y="3943636"/>
            <a:ext cx="5432612" cy="5452390"/>
          </a:xfrm>
          <a:prstGeom prst="rect">
            <a:avLst/>
          </a:prstGeom>
        </p:spPr>
        <p:txBody>
          <a:bodyPr wrap="square">
            <a:spAutoFit/>
          </a:bodyPr>
          <a:lstStyle/>
          <a:p>
            <a:pPr marL="342900" indent="-342900">
              <a:lnSpc>
                <a:spcPct val="140000"/>
              </a:lnSpc>
              <a:buFont typeface="Arial" panose="020B0604020202020204" pitchFamily="34" charset="0"/>
              <a:buChar char="•"/>
            </a:pPr>
            <a:r>
              <a:rPr lang="en-US" sz="2800" dirty="0">
                <a:solidFill>
                  <a:schemeClr val="bg1"/>
                </a:solidFill>
              </a:rPr>
              <a:t>Model Accuracy is 90% with a Precision of 61% and Recall of 72%.</a:t>
            </a:r>
          </a:p>
          <a:p>
            <a:pPr marL="342900" lvl="0" indent="-342900">
              <a:lnSpc>
                <a:spcPct val="140000"/>
              </a:lnSpc>
              <a:buFont typeface="Arial" panose="020B0604020202020204" pitchFamily="34" charset="0"/>
              <a:buChar char="•"/>
            </a:pPr>
            <a:r>
              <a:rPr lang="en-US" sz="2800" dirty="0">
                <a:solidFill>
                  <a:schemeClr val="bg1"/>
                </a:solidFill>
              </a:rPr>
              <a:t>When a customer is predicted to churn it is correct 61% of the time.</a:t>
            </a:r>
          </a:p>
          <a:p>
            <a:pPr marL="342900" lvl="0" indent="-342900">
              <a:lnSpc>
                <a:spcPct val="140000"/>
              </a:lnSpc>
              <a:buFont typeface="Arial" panose="020B0604020202020204" pitchFamily="34" charset="0"/>
              <a:buChar char="•"/>
            </a:pPr>
            <a:r>
              <a:rPr lang="en-US" sz="2800" dirty="0">
                <a:solidFill>
                  <a:schemeClr val="bg1"/>
                </a:solidFill>
              </a:rPr>
              <a:t>The Gaussian Naïve Bayes classifier correctly identifies 72% of all churn customers.</a:t>
            </a:r>
            <a:endParaRPr lang="en-US" sz="1600" dirty="0">
              <a:solidFill>
                <a:schemeClr val="bg1"/>
              </a:solidFill>
            </a:endParaRPr>
          </a:p>
        </p:txBody>
      </p:sp>
      <p:pic>
        <p:nvPicPr>
          <p:cNvPr id="4" name="Picture 3">
            <a:extLst>
              <a:ext uri="{FF2B5EF4-FFF2-40B4-BE49-F238E27FC236}">
                <a16:creationId xmlns:a16="http://schemas.microsoft.com/office/drawing/2014/main" id="{1016284F-768C-3B45-9D7E-CDA3D961F043}"/>
              </a:ext>
            </a:extLst>
          </p:cNvPr>
          <p:cNvPicPr>
            <a:picLocks noChangeAspect="1"/>
          </p:cNvPicPr>
          <p:nvPr/>
        </p:nvPicPr>
        <p:blipFill>
          <a:blip r:embed="rId3"/>
          <a:stretch>
            <a:fillRect/>
          </a:stretch>
        </p:blipFill>
        <p:spPr>
          <a:xfrm>
            <a:off x="9327776" y="1271730"/>
            <a:ext cx="8382000" cy="2438400"/>
          </a:xfrm>
          <a:prstGeom prst="rect">
            <a:avLst/>
          </a:prstGeom>
        </p:spPr>
      </p:pic>
      <p:pic>
        <p:nvPicPr>
          <p:cNvPr id="8" name="Picture 7">
            <a:extLst>
              <a:ext uri="{FF2B5EF4-FFF2-40B4-BE49-F238E27FC236}">
                <a16:creationId xmlns:a16="http://schemas.microsoft.com/office/drawing/2014/main" id="{65E08749-39FB-064D-B7E5-8D2081387A5E}"/>
              </a:ext>
            </a:extLst>
          </p:cNvPr>
          <p:cNvPicPr>
            <a:picLocks noChangeAspect="1"/>
          </p:cNvPicPr>
          <p:nvPr/>
        </p:nvPicPr>
        <p:blipFill>
          <a:blip r:embed="rId4"/>
          <a:stretch>
            <a:fillRect/>
          </a:stretch>
        </p:blipFill>
        <p:spPr>
          <a:xfrm>
            <a:off x="9726280" y="3900737"/>
            <a:ext cx="7110940" cy="6343364"/>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4D1354"/>
        </a:solidFill>
        <a:effectLst/>
      </p:bgPr>
    </p:bg>
    <p:spTree>
      <p:nvGrpSpPr>
        <p:cNvPr id="1" name="Shape 191"/>
        <p:cNvGrpSpPr/>
        <p:nvPr/>
      </p:nvGrpSpPr>
      <p:grpSpPr>
        <a:xfrm>
          <a:off x="0" y="0"/>
          <a:ext cx="0" cy="0"/>
          <a:chOff x="0" y="0"/>
          <a:chExt cx="0" cy="0"/>
        </a:xfrm>
      </p:grpSpPr>
      <p:sp>
        <p:nvSpPr>
          <p:cNvPr id="192" name="Google Shape;192;p23"/>
          <p:cNvSpPr txBox="1"/>
          <p:nvPr/>
        </p:nvSpPr>
        <p:spPr>
          <a:xfrm>
            <a:off x="1028700" y="1038225"/>
            <a:ext cx="8115300" cy="2905411"/>
          </a:xfrm>
          <a:prstGeom prst="rect">
            <a:avLst/>
          </a:prstGeom>
          <a:noFill/>
          <a:ln>
            <a:noFill/>
          </a:ln>
        </p:spPr>
        <p:txBody>
          <a:bodyPr spcFirstLastPara="1" wrap="square" lIns="0" tIns="0" rIns="0" bIns="0" anchor="t" anchorCtr="0">
            <a:spAutoFit/>
          </a:bodyPr>
          <a:lstStyle/>
          <a:p>
            <a:pPr marL="0" marR="0" lvl="0" indent="0" algn="l" rtl="0">
              <a:lnSpc>
                <a:spcPct val="117999"/>
              </a:lnSpc>
              <a:spcBef>
                <a:spcPts val="0"/>
              </a:spcBef>
              <a:spcAft>
                <a:spcPts val="0"/>
              </a:spcAft>
              <a:buNone/>
            </a:pPr>
            <a:r>
              <a:rPr lang="en-US" sz="8000" b="0" i="0" u="none" strike="noStrike" cap="none" dirty="0">
                <a:solidFill>
                  <a:srgbClr val="FFFFFF"/>
                </a:solidFill>
                <a:latin typeface="Arial"/>
                <a:ea typeface="Arial"/>
                <a:cs typeface="Arial"/>
                <a:sym typeface="Arial"/>
              </a:rPr>
              <a:t>K-Nearest Neighbors</a:t>
            </a:r>
            <a:endParaRPr dirty="0"/>
          </a:p>
        </p:txBody>
      </p:sp>
      <p:sp>
        <p:nvSpPr>
          <p:cNvPr id="6" name="Rectangle 5">
            <a:extLst>
              <a:ext uri="{FF2B5EF4-FFF2-40B4-BE49-F238E27FC236}">
                <a16:creationId xmlns:a16="http://schemas.microsoft.com/office/drawing/2014/main" id="{D24F00E1-6A12-824E-99DF-821522EE12F0}"/>
              </a:ext>
            </a:extLst>
          </p:cNvPr>
          <p:cNvSpPr/>
          <p:nvPr/>
        </p:nvSpPr>
        <p:spPr>
          <a:xfrm>
            <a:off x="1286222" y="3943636"/>
            <a:ext cx="5432612" cy="5452390"/>
          </a:xfrm>
          <a:prstGeom prst="rect">
            <a:avLst/>
          </a:prstGeom>
        </p:spPr>
        <p:txBody>
          <a:bodyPr wrap="square">
            <a:spAutoFit/>
          </a:bodyPr>
          <a:lstStyle/>
          <a:p>
            <a:pPr marL="342900" indent="-342900">
              <a:lnSpc>
                <a:spcPct val="140000"/>
              </a:lnSpc>
              <a:buFont typeface="Arial" panose="020B0604020202020204" pitchFamily="34" charset="0"/>
              <a:buChar char="•"/>
            </a:pPr>
            <a:r>
              <a:rPr lang="en-US" sz="2800" dirty="0">
                <a:solidFill>
                  <a:schemeClr val="bg1"/>
                </a:solidFill>
              </a:rPr>
              <a:t>Model Accuracy is 89% with a Precision of 56% and Recall of 71%.</a:t>
            </a:r>
          </a:p>
          <a:p>
            <a:pPr marL="342900" lvl="0" indent="-342900">
              <a:lnSpc>
                <a:spcPct val="140000"/>
              </a:lnSpc>
              <a:buFont typeface="Arial" panose="020B0604020202020204" pitchFamily="34" charset="0"/>
              <a:buChar char="•"/>
            </a:pPr>
            <a:r>
              <a:rPr lang="en-US" sz="2800" dirty="0">
                <a:solidFill>
                  <a:schemeClr val="bg1"/>
                </a:solidFill>
              </a:rPr>
              <a:t>When a customer is predicted to churn it is correct 56% of the time.</a:t>
            </a:r>
          </a:p>
          <a:p>
            <a:pPr marL="342900" lvl="0" indent="-342900">
              <a:lnSpc>
                <a:spcPct val="140000"/>
              </a:lnSpc>
              <a:buFont typeface="Arial" panose="020B0604020202020204" pitchFamily="34" charset="0"/>
              <a:buChar char="•"/>
            </a:pPr>
            <a:r>
              <a:rPr lang="en-US" sz="2800" dirty="0">
                <a:solidFill>
                  <a:schemeClr val="bg1"/>
                </a:solidFill>
              </a:rPr>
              <a:t>The K-Nearest Neighbors classifier correctly identifies 71% of all churn customers.</a:t>
            </a:r>
            <a:endParaRPr lang="en-US" sz="1600" dirty="0">
              <a:solidFill>
                <a:schemeClr val="bg1"/>
              </a:solidFill>
            </a:endParaRPr>
          </a:p>
        </p:txBody>
      </p:sp>
      <p:pic>
        <p:nvPicPr>
          <p:cNvPr id="4" name="Picture 3">
            <a:extLst>
              <a:ext uri="{FF2B5EF4-FFF2-40B4-BE49-F238E27FC236}">
                <a16:creationId xmlns:a16="http://schemas.microsoft.com/office/drawing/2014/main" id="{0795D759-0105-4B4B-8F89-5B0EE9D6B5FE}"/>
              </a:ext>
            </a:extLst>
          </p:cNvPr>
          <p:cNvPicPr>
            <a:picLocks noChangeAspect="1"/>
          </p:cNvPicPr>
          <p:nvPr/>
        </p:nvPicPr>
        <p:blipFill>
          <a:blip r:embed="rId3"/>
          <a:stretch>
            <a:fillRect/>
          </a:stretch>
        </p:blipFill>
        <p:spPr>
          <a:xfrm>
            <a:off x="8790911" y="1290780"/>
            <a:ext cx="8191500" cy="2400300"/>
          </a:xfrm>
          <a:prstGeom prst="rect">
            <a:avLst/>
          </a:prstGeom>
        </p:spPr>
      </p:pic>
      <p:pic>
        <p:nvPicPr>
          <p:cNvPr id="9" name="Picture 8">
            <a:extLst>
              <a:ext uri="{FF2B5EF4-FFF2-40B4-BE49-F238E27FC236}">
                <a16:creationId xmlns:a16="http://schemas.microsoft.com/office/drawing/2014/main" id="{070BAFFF-729E-F845-A2C3-388993F1ECF6}"/>
              </a:ext>
            </a:extLst>
          </p:cNvPr>
          <p:cNvPicPr>
            <a:picLocks noChangeAspect="1"/>
          </p:cNvPicPr>
          <p:nvPr/>
        </p:nvPicPr>
        <p:blipFill>
          <a:blip r:embed="rId4"/>
          <a:stretch>
            <a:fillRect/>
          </a:stretch>
        </p:blipFill>
        <p:spPr>
          <a:xfrm>
            <a:off x="9876761" y="3943635"/>
            <a:ext cx="6019800" cy="5689600"/>
          </a:xfrm>
          <a:prstGeom prst="rect">
            <a:avLst/>
          </a:prstGeom>
        </p:spPr>
      </p:pic>
    </p:spTree>
    <p:extLst>
      <p:ext uri="{BB962C8B-B14F-4D97-AF65-F5344CB8AC3E}">
        <p14:creationId xmlns:p14="http://schemas.microsoft.com/office/powerpoint/2010/main" val="32777959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4D1354"/>
        </a:solidFill>
        <a:effectLst/>
      </p:bgPr>
    </p:bg>
    <p:spTree>
      <p:nvGrpSpPr>
        <p:cNvPr id="1" name="Shape 93"/>
        <p:cNvGrpSpPr/>
        <p:nvPr/>
      </p:nvGrpSpPr>
      <p:grpSpPr>
        <a:xfrm>
          <a:off x="0" y="0"/>
          <a:ext cx="0" cy="0"/>
          <a:chOff x="0" y="0"/>
          <a:chExt cx="0" cy="0"/>
        </a:xfrm>
      </p:grpSpPr>
      <p:pic>
        <p:nvPicPr>
          <p:cNvPr id="94" name="Google Shape;94;p14"/>
          <p:cNvPicPr preferRelativeResize="0"/>
          <p:nvPr/>
        </p:nvPicPr>
        <p:blipFill rotWithShape="1">
          <a:blip r:embed="rId3">
            <a:alphaModFix/>
          </a:blip>
          <a:srcRect r="379" b="1160"/>
          <a:stretch/>
        </p:blipFill>
        <p:spPr>
          <a:xfrm rot="1298824">
            <a:off x="12555249" y="4939834"/>
            <a:ext cx="6575294" cy="7268784"/>
          </a:xfrm>
          <a:prstGeom prst="rect">
            <a:avLst/>
          </a:prstGeom>
          <a:noFill/>
          <a:ln>
            <a:noFill/>
          </a:ln>
        </p:spPr>
      </p:pic>
      <p:pic>
        <p:nvPicPr>
          <p:cNvPr id="95" name="Google Shape;95;p14"/>
          <p:cNvPicPr preferRelativeResize="0"/>
          <p:nvPr/>
        </p:nvPicPr>
        <p:blipFill rotWithShape="1">
          <a:blip r:embed="rId4">
            <a:alphaModFix/>
          </a:blip>
          <a:srcRect/>
          <a:stretch/>
        </p:blipFill>
        <p:spPr>
          <a:xfrm rot="-2715964">
            <a:off x="8597713" y="7771526"/>
            <a:ext cx="1844500" cy="1747664"/>
          </a:xfrm>
          <a:prstGeom prst="rect">
            <a:avLst/>
          </a:prstGeom>
          <a:noFill/>
          <a:ln>
            <a:noFill/>
          </a:ln>
        </p:spPr>
      </p:pic>
      <p:pic>
        <p:nvPicPr>
          <p:cNvPr id="96" name="Google Shape;96;p14"/>
          <p:cNvPicPr preferRelativeResize="0"/>
          <p:nvPr/>
        </p:nvPicPr>
        <p:blipFill rotWithShape="1">
          <a:blip r:embed="rId5">
            <a:alphaModFix/>
          </a:blip>
          <a:srcRect/>
          <a:stretch/>
        </p:blipFill>
        <p:spPr>
          <a:xfrm rot="-3378125">
            <a:off x="12070219" y="-1362141"/>
            <a:ext cx="4943405" cy="5723190"/>
          </a:xfrm>
          <a:prstGeom prst="rect">
            <a:avLst/>
          </a:prstGeom>
          <a:noFill/>
          <a:ln>
            <a:noFill/>
          </a:ln>
        </p:spPr>
      </p:pic>
      <p:grpSp>
        <p:nvGrpSpPr>
          <p:cNvPr id="97" name="Google Shape;97;p14"/>
          <p:cNvGrpSpPr/>
          <p:nvPr/>
        </p:nvGrpSpPr>
        <p:grpSpPr>
          <a:xfrm>
            <a:off x="1028700" y="553630"/>
            <a:ext cx="9444340" cy="7240629"/>
            <a:chOff x="0" y="-1598625"/>
            <a:chExt cx="12592454" cy="9654169"/>
          </a:xfrm>
        </p:grpSpPr>
        <p:sp>
          <p:nvSpPr>
            <p:cNvPr id="98" name="Google Shape;98;p14"/>
            <p:cNvSpPr txBox="1"/>
            <p:nvPr/>
          </p:nvSpPr>
          <p:spPr>
            <a:xfrm>
              <a:off x="679807" y="-1598625"/>
              <a:ext cx="11912647" cy="1936939"/>
            </a:xfrm>
            <a:prstGeom prst="rect">
              <a:avLst/>
            </a:prstGeom>
            <a:noFill/>
            <a:ln>
              <a:noFill/>
            </a:ln>
          </p:spPr>
          <p:txBody>
            <a:bodyPr spcFirstLastPara="1" wrap="square" lIns="0" tIns="0" rIns="0" bIns="0" anchor="t" anchorCtr="0">
              <a:spAutoFit/>
            </a:bodyPr>
            <a:lstStyle/>
            <a:p>
              <a:pPr marL="0" marR="0" lvl="0" indent="0" algn="l" rtl="0">
                <a:lnSpc>
                  <a:spcPct val="117999"/>
                </a:lnSpc>
                <a:spcBef>
                  <a:spcPts val="0"/>
                </a:spcBef>
                <a:spcAft>
                  <a:spcPts val="0"/>
                </a:spcAft>
                <a:buNone/>
              </a:pPr>
              <a:r>
                <a:rPr lang="en-US" sz="8000" b="0" i="0" u="none" strike="noStrike" cap="none" dirty="0">
                  <a:solidFill>
                    <a:srgbClr val="FFFFFF"/>
                  </a:solidFill>
                  <a:latin typeface="Arial"/>
                  <a:ea typeface="Arial"/>
                  <a:cs typeface="Arial"/>
                  <a:sym typeface="Arial"/>
                </a:rPr>
                <a:t>Overview</a:t>
              </a:r>
            </a:p>
          </p:txBody>
        </p:sp>
        <p:sp>
          <p:nvSpPr>
            <p:cNvPr id="100" name="Google Shape;100;p14"/>
            <p:cNvSpPr txBox="1"/>
            <p:nvPr/>
          </p:nvSpPr>
          <p:spPr>
            <a:xfrm>
              <a:off x="0" y="7653383"/>
              <a:ext cx="7538418" cy="402161"/>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endParaRPr dirty="0"/>
            </a:p>
          </p:txBody>
        </p:sp>
      </p:grpSp>
      <p:sp>
        <p:nvSpPr>
          <p:cNvPr id="6" name="TextBox 5">
            <a:extLst>
              <a:ext uri="{FF2B5EF4-FFF2-40B4-BE49-F238E27FC236}">
                <a16:creationId xmlns:a16="http://schemas.microsoft.com/office/drawing/2014/main" id="{4C6DC2B5-B61D-A042-9C43-C2B45D6C27CC}"/>
              </a:ext>
            </a:extLst>
          </p:cNvPr>
          <p:cNvSpPr txBox="1"/>
          <p:nvPr/>
        </p:nvSpPr>
        <p:spPr>
          <a:xfrm>
            <a:off x="3422066" y="2590777"/>
            <a:ext cx="10114639" cy="6740307"/>
          </a:xfrm>
          <a:prstGeom prst="rect">
            <a:avLst/>
          </a:prstGeom>
          <a:noFill/>
        </p:spPr>
        <p:txBody>
          <a:bodyPr wrap="square" rtlCol="0">
            <a:spAutoFit/>
          </a:bodyPr>
          <a:lstStyle/>
          <a:p>
            <a:pPr marL="571500" indent="-571500" algn="ctr">
              <a:buFont typeface="Wingdings" pitchFamily="2" charset="2"/>
              <a:buChar char="v"/>
            </a:pPr>
            <a:r>
              <a:rPr lang="en-US" sz="5400" dirty="0">
                <a:solidFill>
                  <a:schemeClr val="bg1"/>
                </a:solidFill>
              </a:rPr>
              <a:t>Objective</a:t>
            </a:r>
          </a:p>
          <a:p>
            <a:pPr marL="571500" indent="-571500" algn="ctr">
              <a:buFont typeface="Wingdings" pitchFamily="2" charset="2"/>
              <a:buChar char="v"/>
            </a:pPr>
            <a:r>
              <a:rPr lang="en-US" sz="5400" dirty="0">
                <a:solidFill>
                  <a:schemeClr val="bg1"/>
                </a:solidFill>
              </a:rPr>
              <a:t>Dataset</a:t>
            </a:r>
          </a:p>
          <a:p>
            <a:pPr marL="571500" indent="-571500" algn="ctr">
              <a:buFont typeface="Wingdings" pitchFamily="2" charset="2"/>
              <a:buChar char="v"/>
            </a:pPr>
            <a:r>
              <a:rPr lang="en-US" sz="5400" dirty="0">
                <a:solidFill>
                  <a:schemeClr val="bg1"/>
                </a:solidFill>
              </a:rPr>
              <a:t>Data Preprocessing</a:t>
            </a:r>
          </a:p>
          <a:p>
            <a:pPr marL="571500" indent="-571500" algn="ctr">
              <a:buFont typeface="Wingdings" pitchFamily="2" charset="2"/>
              <a:buChar char="v"/>
            </a:pPr>
            <a:r>
              <a:rPr lang="en-US" sz="5400" dirty="0">
                <a:solidFill>
                  <a:schemeClr val="bg1"/>
                </a:solidFill>
              </a:rPr>
              <a:t>EDA</a:t>
            </a:r>
          </a:p>
          <a:p>
            <a:pPr marL="571500" indent="-571500" algn="ctr">
              <a:buFont typeface="Wingdings" pitchFamily="2" charset="2"/>
              <a:buChar char="v"/>
            </a:pPr>
            <a:r>
              <a:rPr lang="en-US" sz="5400" dirty="0">
                <a:solidFill>
                  <a:schemeClr val="bg1"/>
                </a:solidFill>
              </a:rPr>
              <a:t>Model Evaluation</a:t>
            </a:r>
          </a:p>
          <a:p>
            <a:pPr marL="571500" indent="-571500" algn="ctr">
              <a:buFont typeface="Wingdings" pitchFamily="2" charset="2"/>
              <a:buChar char="v"/>
            </a:pPr>
            <a:r>
              <a:rPr lang="en-US" sz="5400" dirty="0">
                <a:solidFill>
                  <a:schemeClr val="bg1"/>
                </a:solidFill>
              </a:rPr>
              <a:t>Final Results</a:t>
            </a:r>
          </a:p>
          <a:p>
            <a:pPr marL="571500" indent="-571500" algn="ctr">
              <a:buFont typeface="Wingdings" pitchFamily="2" charset="2"/>
              <a:buChar char="v"/>
            </a:pPr>
            <a:r>
              <a:rPr lang="en-US" sz="5400" dirty="0">
                <a:solidFill>
                  <a:schemeClr val="bg1"/>
                </a:solidFill>
              </a:rPr>
              <a:t>Conclusion/ Modifications</a:t>
            </a:r>
          </a:p>
          <a:p>
            <a:pPr marL="571500" indent="-571500" algn="ctr">
              <a:buFont typeface="Wingdings" pitchFamily="2" charset="2"/>
              <a:buChar char="v"/>
            </a:pPr>
            <a:r>
              <a:rPr lang="en-US" sz="5400" dirty="0">
                <a:solidFill>
                  <a:schemeClr val="bg1"/>
                </a:solidFill>
              </a:rPr>
              <a:t>Future Works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4D1354"/>
        </a:solidFill>
        <a:effectLst/>
      </p:bgPr>
    </p:bg>
    <p:spTree>
      <p:nvGrpSpPr>
        <p:cNvPr id="1" name="Shape 191"/>
        <p:cNvGrpSpPr/>
        <p:nvPr/>
      </p:nvGrpSpPr>
      <p:grpSpPr>
        <a:xfrm>
          <a:off x="0" y="0"/>
          <a:ext cx="0" cy="0"/>
          <a:chOff x="0" y="0"/>
          <a:chExt cx="0" cy="0"/>
        </a:xfrm>
      </p:grpSpPr>
      <p:sp>
        <p:nvSpPr>
          <p:cNvPr id="192" name="Google Shape;192;p23"/>
          <p:cNvSpPr txBox="1"/>
          <p:nvPr/>
        </p:nvSpPr>
        <p:spPr>
          <a:xfrm>
            <a:off x="1082489" y="1575124"/>
            <a:ext cx="8115300" cy="2905411"/>
          </a:xfrm>
          <a:prstGeom prst="rect">
            <a:avLst/>
          </a:prstGeom>
          <a:noFill/>
          <a:ln>
            <a:noFill/>
          </a:ln>
        </p:spPr>
        <p:txBody>
          <a:bodyPr spcFirstLastPara="1" wrap="square" lIns="0" tIns="0" rIns="0" bIns="0" anchor="t" anchorCtr="0">
            <a:spAutoFit/>
          </a:bodyPr>
          <a:lstStyle/>
          <a:p>
            <a:pPr marL="0" marR="0" lvl="0" indent="0" algn="l" rtl="0">
              <a:lnSpc>
                <a:spcPct val="117999"/>
              </a:lnSpc>
              <a:spcBef>
                <a:spcPts val="0"/>
              </a:spcBef>
              <a:spcAft>
                <a:spcPts val="0"/>
              </a:spcAft>
              <a:buNone/>
            </a:pPr>
            <a:r>
              <a:rPr lang="en-US" sz="8000" dirty="0">
                <a:solidFill>
                  <a:srgbClr val="FFFFFF"/>
                </a:solidFill>
              </a:rPr>
              <a:t>Support Vector Machine</a:t>
            </a:r>
            <a:endParaRPr dirty="0"/>
          </a:p>
        </p:txBody>
      </p:sp>
      <p:pic>
        <p:nvPicPr>
          <p:cNvPr id="7" name="Picture 6">
            <a:extLst>
              <a:ext uri="{FF2B5EF4-FFF2-40B4-BE49-F238E27FC236}">
                <a16:creationId xmlns:a16="http://schemas.microsoft.com/office/drawing/2014/main" id="{D97AA2EA-E8DB-2048-8076-13DC74EBF63D}"/>
              </a:ext>
            </a:extLst>
          </p:cNvPr>
          <p:cNvPicPr>
            <a:picLocks noChangeAspect="1"/>
          </p:cNvPicPr>
          <p:nvPr/>
        </p:nvPicPr>
        <p:blipFill>
          <a:blip r:embed="rId3"/>
          <a:stretch>
            <a:fillRect/>
          </a:stretch>
        </p:blipFill>
        <p:spPr>
          <a:xfrm>
            <a:off x="8914071" y="1575124"/>
            <a:ext cx="8115300" cy="2565400"/>
          </a:xfrm>
          <a:prstGeom prst="rect">
            <a:avLst/>
          </a:prstGeom>
        </p:spPr>
      </p:pic>
      <p:pic>
        <p:nvPicPr>
          <p:cNvPr id="9" name="Picture 8">
            <a:extLst>
              <a:ext uri="{FF2B5EF4-FFF2-40B4-BE49-F238E27FC236}">
                <a16:creationId xmlns:a16="http://schemas.microsoft.com/office/drawing/2014/main" id="{65AD0061-4C23-BB4D-A2AA-3504127A88AD}"/>
              </a:ext>
            </a:extLst>
          </p:cNvPr>
          <p:cNvPicPr>
            <a:picLocks noChangeAspect="1"/>
          </p:cNvPicPr>
          <p:nvPr/>
        </p:nvPicPr>
        <p:blipFill>
          <a:blip r:embed="rId4"/>
          <a:stretch>
            <a:fillRect/>
          </a:stretch>
        </p:blipFill>
        <p:spPr>
          <a:xfrm>
            <a:off x="10059230" y="4319279"/>
            <a:ext cx="6108700" cy="5600700"/>
          </a:xfrm>
          <a:prstGeom prst="rect">
            <a:avLst/>
          </a:prstGeom>
        </p:spPr>
      </p:pic>
      <p:sp>
        <p:nvSpPr>
          <p:cNvPr id="12" name="Rectangle 11">
            <a:extLst>
              <a:ext uri="{FF2B5EF4-FFF2-40B4-BE49-F238E27FC236}">
                <a16:creationId xmlns:a16="http://schemas.microsoft.com/office/drawing/2014/main" id="{D4062A9B-0C1F-504A-9F63-9EF0F2ED36EB}"/>
              </a:ext>
            </a:extLst>
          </p:cNvPr>
          <p:cNvSpPr/>
          <p:nvPr/>
        </p:nvSpPr>
        <p:spPr>
          <a:xfrm>
            <a:off x="1264956" y="4480535"/>
            <a:ext cx="5432612" cy="5452390"/>
          </a:xfrm>
          <a:prstGeom prst="rect">
            <a:avLst/>
          </a:prstGeom>
        </p:spPr>
        <p:txBody>
          <a:bodyPr wrap="square">
            <a:spAutoFit/>
          </a:bodyPr>
          <a:lstStyle/>
          <a:p>
            <a:pPr marL="342900" indent="-342900">
              <a:lnSpc>
                <a:spcPct val="140000"/>
              </a:lnSpc>
              <a:buFont typeface="Arial" panose="020B0604020202020204" pitchFamily="34" charset="0"/>
              <a:buChar char="•"/>
            </a:pPr>
            <a:r>
              <a:rPr lang="en-US" sz="2800" dirty="0">
                <a:solidFill>
                  <a:schemeClr val="bg1"/>
                </a:solidFill>
              </a:rPr>
              <a:t>Model Accuracy is 84% with a Precision of 0% and Recall of 0%.</a:t>
            </a:r>
          </a:p>
          <a:p>
            <a:pPr marL="342900" lvl="0" indent="-342900">
              <a:lnSpc>
                <a:spcPct val="140000"/>
              </a:lnSpc>
              <a:buFont typeface="Arial" panose="020B0604020202020204" pitchFamily="34" charset="0"/>
              <a:buChar char="•"/>
            </a:pPr>
            <a:r>
              <a:rPr lang="en-US" sz="2800" dirty="0">
                <a:solidFill>
                  <a:schemeClr val="bg1"/>
                </a:solidFill>
              </a:rPr>
              <a:t>When a customer is predicted to churn it is correct 0% of the time.</a:t>
            </a:r>
          </a:p>
          <a:p>
            <a:pPr marL="342900" lvl="0" indent="-342900">
              <a:lnSpc>
                <a:spcPct val="140000"/>
              </a:lnSpc>
              <a:buFont typeface="Arial" panose="020B0604020202020204" pitchFamily="34" charset="0"/>
              <a:buChar char="•"/>
            </a:pPr>
            <a:r>
              <a:rPr lang="en-US" sz="2800" dirty="0">
                <a:solidFill>
                  <a:schemeClr val="bg1"/>
                </a:solidFill>
              </a:rPr>
              <a:t>The Support Vector Machine classifier correctly identifies 0% of all churn customers.</a:t>
            </a:r>
            <a:endParaRPr lang="en-US" sz="1600" dirty="0">
              <a:solidFill>
                <a:schemeClr val="bg1"/>
              </a:solidFill>
            </a:endParaRPr>
          </a:p>
        </p:txBody>
      </p:sp>
    </p:spTree>
    <p:extLst>
      <p:ext uri="{BB962C8B-B14F-4D97-AF65-F5344CB8AC3E}">
        <p14:creationId xmlns:p14="http://schemas.microsoft.com/office/powerpoint/2010/main" val="42201285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4D1354"/>
        </a:solidFill>
        <a:effectLst/>
      </p:bgPr>
    </p:bg>
    <p:spTree>
      <p:nvGrpSpPr>
        <p:cNvPr id="1" name="Shape 191"/>
        <p:cNvGrpSpPr/>
        <p:nvPr/>
      </p:nvGrpSpPr>
      <p:grpSpPr>
        <a:xfrm>
          <a:off x="0" y="0"/>
          <a:ext cx="0" cy="0"/>
          <a:chOff x="0" y="0"/>
          <a:chExt cx="0" cy="0"/>
        </a:xfrm>
      </p:grpSpPr>
      <p:sp>
        <p:nvSpPr>
          <p:cNvPr id="192" name="Google Shape;192;p23"/>
          <p:cNvSpPr txBox="1"/>
          <p:nvPr/>
        </p:nvSpPr>
        <p:spPr>
          <a:xfrm>
            <a:off x="2523565" y="1181660"/>
            <a:ext cx="8115300" cy="1452705"/>
          </a:xfrm>
          <a:prstGeom prst="rect">
            <a:avLst/>
          </a:prstGeom>
          <a:noFill/>
          <a:ln>
            <a:noFill/>
          </a:ln>
        </p:spPr>
        <p:txBody>
          <a:bodyPr spcFirstLastPara="1" wrap="square" lIns="0" tIns="0" rIns="0" bIns="0" anchor="t" anchorCtr="0">
            <a:spAutoFit/>
          </a:bodyPr>
          <a:lstStyle/>
          <a:p>
            <a:pPr marL="0" marR="0" lvl="0" indent="0" algn="l" rtl="0">
              <a:lnSpc>
                <a:spcPct val="117999"/>
              </a:lnSpc>
              <a:spcBef>
                <a:spcPts val="0"/>
              </a:spcBef>
              <a:spcAft>
                <a:spcPts val="0"/>
              </a:spcAft>
              <a:buNone/>
            </a:pPr>
            <a:r>
              <a:rPr lang="en-US" sz="8000" b="0" i="0" u="none" strike="noStrike" cap="none" dirty="0">
                <a:solidFill>
                  <a:srgbClr val="FFFFFF"/>
                </a:solidFill>
                <a:latin typeface="Arial"/>
                <a:ea typeface="Arial"/>
                <a:cs typeface="Arial"/>
                <a:sym typeface="Arial"/>
              </a:rPr>
              <a:t>Final Results</a:t>
            </a:r>
            <a:endParaRPr dirty="0"/>
          </a:p>
        </p:txBody>
      </p:sp>
      <p:sp>
        <p:nvSpPr>
          <p:cNvPr id="193" name="Google Shape;193;p23"/>
          <p:cNvSpPr txBox="1"/>
          <p:nvPr/>
        </p:nvSpPr>
        <p:spPr>
          <a:xfrm>
            <a:off x="10638865" y="3182167"/>
            <a:ext cx="6019800" cy="6204776"/>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3200" b="0" i="0" u="none" strike="noStrike" cap="none" dirty="0">
                <a:solidFill>
                  <a:srgbClr val="FFFFFF"/>
                </a:solidFill>
                <a:latin typeface="Assistant"/>
                <a:ea typeface="Assistant"/>
                <a:cs typeface="Assistant"/>
                <a:sym typeface="Assistant"/>
              </a:rPr>
              <a:t>Decision Tree performed the best with an accuracy score of 94%. Gaussian Naïve Bayes followed with an accuracy score of 90% and KNN with an accuracy score of 89%. Support Vector Machine performed the poorest out of the four classifiers with an accuracy of 84%. </a:t>
            </a:r>
            <a:endParaRPr sz="2000" dirty="0"/>
          </a:p>
        </p:txBody>
      </p:sp>
      <p:pic>
        <p:nvPicPr>
          <p:cNvPr id="4" name="Picture 3">
            <a:extLst>
              <a:ext uri="{FF2B5EF4-FFF2-40B4-BE49-F238E27FC236}">
                <a16:creationId xmlns:a16="http://schemas.microsoft.com/office/drawing/2014/main" id="{91F27F25-F3A1-2043-9925-DE1083DCB3F3}"/>
              </a:ext>
            </a:extLst>
          </p:cNvPr>
          <p:cNvPicPr>
            <a:picLocks noChangeAspect="1"/>
          </p:cNvPicPr>
          <p:nvPr/>
        </p:nvPicPr>
        <p:blipFill>
          <a:blip r:embed="rId3"/>
          <a:stretch>
            <a:fillRect/>
          </a:stretch>
        </p:blipFill>
        <p:spPr>
          <a:xfrm>
            <a:off x="774066" y="3655090"/>
            <a:ext cx="8523764" cy="3693631"/>
          </a:xfrm>
          <a:prstGeom prst="rect">
            <a:avLst/>
          </a:prstGeom>
        </p:spPr>
      </p:pic>
    </p:spTree>
    <p:extLst>
      <p:ext uri="{BB962C8B-B14F-4D97-AF65-F5344CB8AC3E}">
        <p14:creationId xmlns:p14="http://schemas.microsoft.com/office/powerpoint/2010/main" val="18382946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pic>
        <p:nvPicPr>
          <p:cNvPr id="199" name="Google Shape;199;p24"/>
          <p:cNvPicPr preferRelativeResize="0"/>
          <p:nvPr/>
        </p:nvPicPr>
        <p:blipFill rotWithShape="1">
          <a:blip r:embed="rId3">
            <a:alphaModFix/>
          </a:blip>
          <a:srcRect/>
          <a:stretch/>
        </p:blipFill>
        <p:spPr>
          <a:xfrm rot="-9088749">
            <a:off x="15238549" y="7531796"/>
            <a:ext cx="2440941" cy="2312792"/>
          </a:xfrm>
          <a:prstGeom prst="rect">
            <a:avLst/>
          </a:prstGeom>
          <a:noFill/>
          <a:ln>
            <a:noFill/>
          </a:ln>
        </p:spPr>
      </p:pic>
      <p:pic>
        <p:nvPicPr>
          <p:cNvPr id="200" name="Google Shape;200;p24"/>
          <p:cNvPicPr preferRelativeResize="0"/>
          <p:nvPr/>
        </p:nvPicPr>
        <p:blipFill rotWithShape="1">
          <a:blip r:embed="rId4">
            <a:alphaModFix/>
          </a:blip>
          <a:srcRect/>
          <a:stretch/>
        </p:blipFill>
        <p:spPr>
          <a:xfrm rot="313119">
            <a:off x="13667511" y="-2216185"/>
            <a:ext cx="5583018" cy="5338761"/>
          </a:xfrm>
          <a:prstGeom prst="rect">
            <a:avLst/>
          </a:prstGeom>
          <a:noFill/>
          <a:ln>
            <a:noFill/>
          </a:ln>
        </p:spPr>
      </p:pic>
      <p:pic>
        <p:nvPicPr>
          <p:cNvPr id="201" name="Google Shape;201;p24"/>
          <p:cNvPicPr preferRelativeResize="0"/>
          <p:nvPr/>
        </p:nvPicPr>
        <p:blipFill rotWithShape="1">
          <a:blip r:embed="rId5">
            <a:alphaModFix/>
          </a:blip>
          <a:srcRect/>
          <a:stretch/>
        </p:blipFill>
        <p:spPr>
          <a:xfrm rot="1705580">
            <a:off x="-2362671" y="6401890"/>
            <a:ext cx="7824542" cy="6963843"/>
          </a:xfrm>
          <a:prstGeom prst="rect">
            <a:avLst/>
          </a:prstGeom>
          <a:noFill/>
          <a:ln>
            <a:noFill/>
          </a:ln>
        </p:spPr>
      </p:pic>
      <p:pic>
        <p:nvPicPr>
          <p:cNvPr id="202" name="Google Shape;202;p24"/>
          <p:cNvPicPr preferRelativeResize="0"/>
          <p:nvPr/>
        </p:nvPicPr>
        <p:blipFill rotWithShape="1">
          <a:blip r:embed="rId4">
            <a:alphaModFix/>
          </a:blip>
          <a:srcRect/>
          <a:stretch/>
        </p:blipFill>
        <p:spPr>
          <a:xfrm rot="6959566">
            <a:off x="-761750" y="523555"/>
            <a:ext cx="2895099" cy="2768439"/>
          </a:xfrm>
          <a:prstGeom prst="rect">
            <a:avLst/>
          </a:prstGeom>
          <a:noFill/>
          <a:ln>
            <a:noFill/>
          </a:ln>
        </p:spPr>
      </p:pic>
      <p:sp>
        <p:nvSpPr>
          <p:cNvPr id="203" name="Google Shape;203;p24"/>
          <p:cNvSpPr txBox="1"/>
          <p:nvPr/>
        </p:nvSpPr>
        <p:spPr>
          <a:xfrm>
            <a:off x="2564405" y="1265675"/>
            <a:ext cx="10747671" cy="1284198"/>
          </a:xfrm>
          <a:prstGeom prst="rect">
            <a:avLst/>
          </a:prstGeom>
          <a:noFill/>
          <a:ln>
            <a:noFill/>
          </a:ln>
        </p:spPr>
        <p:txBody>
          <a:bodyPr spcFirstLastPara="1" wrap="square" lIns="0" tIns="0" rIns="0" bIns="0" anchor="t" anchorCtr="0">
            <a:spAutoFit/>
          </a:bodyPr>
          <a:lstStyle/>
          <a:p>
            <a:pPr marL="0" marR="0" lvl="0" indent="0" algn="l" rtl="0">
              <a:lnSpc>
                <a:spcPct val="118000"/>
              </a:lnSpc>
              <a:spcBef>
                <a:spcPts val="0"/>
              </a:spcBef>
              <a:spcAft>
                <a:spcPts val="0"/>
              </a:spcAft>
              <a:buNone/>
            </a:pPr>
            <a:r>
              <a:rPr lang="en-US" sz="7072" b="0" i="0" u="none" strike="noStrike" cap="none" dirty="0">
                <a:solidFill>
                  <a:srgbClr val="731F7D"/>
                </a:solidFill>
                <a:latin typeface="Arial"/>
                <a:ea typeface="Arial"/>
                <a:cs typeface="Arial"/>
                <a:sym typeface="Arial"/>
              </a:rPr>
              <a:t>Conclusion/Modifications</a:t>
            </a:r>
            <a:endParaRPr dirty="0"/>
          </a:p>
        </p:txBody>
      </p:sp>
      <p:sp>
        <p:nvSpPr>
          <p:cNvPr id="204" name="Google Shape;204;p24"/>
          <p:cNvSpPr txBox="1"/>
          <p:nvPr/>
        </p:nvSpPr>
        <p:spPr>
          <a:xfrm>
            <a:off x="4913157" y="2549873"/>
            <a:ext cx="9547121" cy="7236212"/>
          </a:xfrm>
          <a:prstGeom prst="rect">
            <a:avLst/>
          </a:prstGeom>
          <a:noFill/>
          <a:ln>
            <a:noFill/>
          </a:ln>
        </p:spPr>
        <p:txBody>
          <a:bodyPr spcFirstLastPara="1" wrap="square" lIns="0" tIns="0" rIns="0" bIns="0" anchor="t" anchorCtr="0">
            <a:spAutoFit/>
          </a:bodyPr>
          <a:lstStyle/>
          <a:p>
            <a:pPr marL="342900" marR="0" lvl="0" indent="-342900" algn="l" rtl="0">
              <a:lnSpc>
                <a:spcPct val="140016"/>
              </a:lnSpc>
              <a:spcBef>
                <a:spcPts val="0"/>
              </a:spcBef>
              <a:spcAft>
                <a:spcPts val="0"/>
              </a:spcAft>
              <a:buFont typeface="Arial" panose="020B0604020202020204" pitchFamily="34" charset="0"/>
              <a:buChar char="•"/>
            </a:pPr>
            <a:r>
              <a:rPr lang="en-US" sz="2399" b="0" i="0" u="none" strike="noStrike" cap="none" dirty="0">
                <a:solidFill>
                  <a:srgbClr val="000000"/>
                </a:solidFill>
                <a:latin typeface="Assistant"/>
                <a:ea typeface="Assistant"/>
                <a:cs typeface="Assistant"/>
                <a:sym typeface="Assistant"/>
              </a:rPr>
              <a:t>Overall, dataset was properly cleaned and prepared for model evaluation. </a:t>
            </a:r>
          </a:p>
          <a:p>
            <a:pPr marL="342900" marR="0" lvl="0" indent="-342900" algn="l" rtl="0">
              <a:lnSpc>
                <a:spcPct val="140016"/>
              </a:lnSpc>
              <a:spcBef>
                <a:spcPts val="0"/>
              </a:spcBef>
              <a:spcAft>
                <a:spcPts val="0"/>
              </a:spcAft>
              <a:buFont typeface="Arial" panose="020B0604020202020204" pitchFamily="34" charset="0"/>
              <a:buChar char="•"/>
            </a:pPr>
            <a:r>
              <a:rPr lang="en-US" sz="2399" dirty="0">
                <a:latin typeface="Assistant"/>
                <a:cs typeface="Assistant"/>
                <a:sym typeface="Assistant"/>
              </a:rPr>
              <a:t>Conducted 4 supervised learning classifiers on dataset and computed 4 accuracy, precision and recall scores.</a:t>
            </a:r>
          </a:p>
          <a:p>
            <a:pPr marL="342900" marR="0" lvl="0" indent="-342900" algn="l" rtl="0">
              <a:lnSpc>
                <a:spcPct val="140016"/>
              </a:lnSpc>
              <a:spcBef>
                <a:spcPts val="0"/>
              </a:spcBef>
              <a:spcAft>
                <a:spcPts val="0"/>
              </a:spcAft>
              <a:buFont typeface="Arial" panose="020B0604020202020204" pitchFamily="34" charset="0"/>
              <a:buChar char="•"/>
            </a:pPr>
            <a:r>
              <a:rPr lang="en-US" sz="2399" dirty="0">
                <a:latin typeface="Assistant"/>
                <a:cs typeface="Assistant"/>
                <a:sym typeface="Assistant"/>
              </a:rPr>
              <a:t>Since the dataset only consisted of 16.1% of customers who churned, it was difficult to train the model to predict churn customers. This is why we saw low Precision and Recall scores for the churn customers. </a:t>
            </a:r>
          </a:p>
          <a:p>
            <a:pPr marL="342900" marR="0" lvl="0" indent="-342900" algn="l" rtl="0">
              <a:lnSpc>
                <a:spcPct val="140016"/>
              </a:lnSpc>
              <a:spcBef>
                <a:spcPts val="0"/>
              </a:spcBef>
              <a:spcAft>
                <a:spcPts val="0"/>
              </a:spcAft>
              <a:buFont typeface="Arial" panose="020B0604020202020204" pitchFamily="34" charset="0"/>
              <a:buChar char="•"/>
            </a:pPr>
            <a:r>
              <a:rPr lang="en-US" sz="2399" dirty="0">
                <a:latin typeface="Assistant"/>
                <a:cs typeface="Assistant"/>
                <a:sym typeface="Assistant"/>
              </a:rPr>
              <a:t>Decision Tree and Gaussian Naïve Bayes produced the higher accuracy scores. Although SVM is much faster in computation time than KNN, its precision and recall scores are not positive indications of a good model for predicting churn customers.</a:t>
            </a:r>
          </a:p>
          <a:p>
            <a:pPr marL="342900" marR="0" lvl="0" indent="-342900" algn="l" rtl="0">
              <a:lnSpc>
                <a:spcPct val="140016"/>
              </a:lnSpc>
              <a:spcBef>
                <a:spcPts val="0"/>
              </a:spcBef>
              <a:spcAft>
                <a:spcPts val="0"/>
              </a:spcAft>
              <a:buFont typeface="Arial" panose="020B0604020202020204" pitchFamily="34" charset="0"/>
              <a:buChar char="•"/>
            </a:pPr>
            <a:r>
              <a:rPr lang="en-US" sz="2399" dirty="0">
                <a:latin typeface="Assistant"/>
                <a:cs typeface="Assistant"/>
                <a:sym typeface="Assistant"/>
              </a:rPr>
              <a:t>If computation time is an important factor the Naïve Bayes followed by Decision Tree classifier are better options because they are much faster than SVM and KNN.</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4D1354"/>
        </a:solidFill>
        <a:effectLst/>
      </p:bgPr>
    </p:bg>
    <p:spTree>
      <p:nvGrpSpPr>
        <p:cNvPr id="1" name="Shape 208"/>
        <p:cNvGrpSpPr/>
        <p:nvPr/>
      </p:nvGrpSpPr>
      <p:grpSpPr>
        <a:xfrm>
          <a:off x="0" y="0"/>
          <a:ext cx="0" cy="0"/>
          <a:chOff x="0" y="0"/>
          <a:chExt cx="0" cy="0"/>
        </a:xfrm>
      </p:grpSpPr>
      <p:pic>
        <p:nvPicPr>
          <p:cNvPr id="15" name="Google Shape;224;p26">
            <a:extLst>
              <a:ext uri="{FF2B5EF4-FFF2-40B4-BE49-F238E27FC236}">
                <a16:creationId xmlns:a16="http://schemas.microsoft.com/office/drawing/2014/main" id="{6A2281AD-160A-474C-9C64-9E4A06D9ACD9}"/>
              </a:ext>
            </a:extLst>
          </p:cNvPr>
          <p:cNvPicPr preferRelativeResize="0"/>
          <p:nvPr/>
        </p:nvPicPr>
        <p:blipFill rotWithShape="1">
          <a:blip r:embed="rId3">
            <a:alphaModFix/>
          </a:blip>
          <a:srcRect/>
          <a:stretch/>
        </p:blipFill>
        <p:spPr>
          <a:xfrm rot="9490257">
            <a:off x="5175444" y="8243780"/>
            <a:ext cx="2546291" cy="2412611"/>
          </a:xfrm>
          <a:prstGeom prst="rect">
            <a:avLst/>
          </a:prstGeom>
          <a:noFill/>
          <a:ln>
            <a:noFill/>
          </a:ln>
        </p:spPr>
      </p:pic>
      <p:pic>
        <p:nvPicPr>
          <p:cNvPr id="14" name="Google Shape;225;p26">
            <a:extLst>
              <a:ext uri="{FF2B5EF4-FFF2-40B4-BE49-F238E27FC236}">
                <a16:creationId xmlns:a16="http://schemas.microsoft.com/office/drawing/2014/main" id="{D6F76786-6AA8-CD48-A0E3-C8053E089887}"/>
              </a:ext>
            </a:extLst>
          </p:cNvPr>
          <p:cNvPicPr preferRelativeResize="0"/>
          <p:nvPr/>
        </p:nvPicPr>
        <p:blipFill rotWithShape="1">
          <a:blip r:embed="rId4">
            <a:alphaModFix/>
          </a:blip>
          <a:srcRect/>
          <a:stretch/>
        </p:blipFill>
        <p:spPr>
          <a:xfrm rot="6148233">
            <a:off x="12904299" y="3972854"/>
            <a:ext cx="6861060" cy="6560888"/>
          </a:xfrm>
          <a:prstGeom prst="rect">
            <a:avLst/>
          </a:prstGeom>
          <a:noFill/>
          <a:ln>
            <a:noFill/>
          </a:ln>
        </p:spPr>
      </p:pic>
      <p:pic>
        <p:nvPicPr>
          <p:cNvPr id="13" name="Google Shape;223;p26">
            <a:extLst>
              <a:ext uri="{FF2B5EF4-FFF2-40B4-BE49-F238E27FC236}">
                <a16:creationId xmlns:a16="http://schemas.microsoft.com/office/drawing/2014/main" id="{39398AEB-30AF-6D4E-BEB6-C8234218EE07}"/>
              </a:ext>
            </a:extLst>
          </p:cNvPr>
          <p:cNvPicPr preferRelativeResize="0"/>
          <p:nvPr/>
        </p:nvPicPr>
        <p:blipFill rotWithShape="1">
          <a:blip r:embed="rId5">
            <a:alphaModFix/>
          </a:blip>
          <a:srcRect/>
          <a:stretch/>
        </p:blipFill>
        <p:spPr>
          <a:xfrm>
            <a:off x="0" y="554476"/>
            <a:ext cx="7027814" cy="6254754"/>
          </a:xfrm>
          <a:prstGeom prst="rect">
            <a:avLst/>
          </a:prstGeom>
          <a:noFill/>
          <a:ln>
            <a:noFill/>
          </a:ln>
        </p:spPr>
      </p:pic>
      <p:sp>
        <p:nvSpPr>
          <p:cNvPr id="212" name="Google Shape;212;p25"/>
          <p:cNvSpPr txBox="1"/>
          <p:nvPr/>
        </p:nvSpPr>
        <p:spPr>
          <a:xfrm>
            <a:off x="5465135" y="1232805"/>
            <a:ext cx="12216007" cy="1284198"/>
          </a:xfrm>
          <a:prstGeom prst="rect">
            <a:avLst/>
          </a:prstGeom>
          <a:noFill/>
          <a:ln>
            <a:noFill/>
          </a:ln>
        </p:spPr>
        <p:txBody>
          <a:bodyPr spcFirstLastPara="1" wrap="square" lIns="0" tIns="0" rIns="0" bIns="0" anchor="t" anchorCtr="0">
            <a:spAutoFit/>
          </a:bodyPr>
          <a:lstStyle/>
          <a:p>
            <a:pPr marL="0" marR="0" lvl="0" indent="0" algn="l" rtl="0">
              <a:lnSpc>
                <a:spcPct val="118000"/>
              </a:lnSpc>
              <a:spcBef>
                <a:spcPts val="0"/>
              </a:spcBef>
              <a:spcAft>
                <a:spcPts val="0"/>
              </a:spcAft>
              <a:buNone/>
            </a:pPr>
            <a:r>
              <a:rPr lang="en-US" sz="7072" dirty="0">
                <a:solidFill>
                  <a:srgbClr val="FFFFFF"/>
                </a:solidFill>
              </a:rPr>
              <a:t>Improvements/Future Works</a:t>
            </a:r>
            <a:endParaRPr lang="en-US" dirty="0"/>
          </a:p>
        </p:txBody>
      </p:sp>
      <p:sp>
        <p:nvSpPr>
          <p:cNvPr id="12" name="TextBox 11">
            <a:extLst>
              <a:ext uri="{FF2B5EF4-FFF2-40B4-BE49-F238E27FC236}">
                <a16:creationId xmlns:a16="http://schemas.microsoft.com/office/drawing/2014/main" id="{2B198E7B-D2E6-E34F-A1F7-D222FE35A631}"/>
              </a:ext>
            </a:extLst>
          </p:cNvPr>
          <p:cNvSpPr txBox="1"/>
          <p:nvPr/>
        </p:nvSpPr>
        <p:spPr>
          <a:xfrm>
            <a:off x="5465135" y="3195332"/>
            <a:ext cx="8803758" cy="5262979"/>
          </a:xfrm>
          <a:prstGeom prst="rect">
            <a:avLst/>
          </a:prstGeom>
          <a:noFill/>
        </p:spPr>
        <p:txBody>
          <a:bodyPr wrap="square" rtlCol="0">
            <a:spAutoFit/>
          </a:bodyPr>
          <a:lstStyle/>
          <a:p>
            <a:pPr marL="342900" indent="-342900">
              <a:buFont typeface="Arial" panose="020B0604020202020204" pitchFamily="34" charset="0"/>
              <a:buChar char="•"/>
            </a:pPr>
            <a:r>
              <a:rPr lang="en-US" sz="2400" dirty="0">
                <a:solidFill>
                  <a:schemeClr val="bg1"/>
                </a:solidFill>
              </a:rPr>
              <a:t>To improve model Precision and Recall scores for identifying churn customers, data for churn customers could be unsampled.</a:t>
            </a:r>
          </a:p>
          <a:p>
            <a:pPr marL="342900" indent="-342900">
              <a:buFont typeface="Arial" panose="020B0604020202020204" pitchFamily="34" charset="0"/>
              <a:buChar char="•"/>
            </a:pPr>
            <a:r>
              <a:rPr lang="en-US" sz="2400" dirty="0">
                <a:solidFill>
                  <a:schemeClr val="bg1"/>
                </a:solidFill>
              </a:rPr>
              <a:t>The data gathered can be used by those in the banking industry to see what features are important to consider i.e. Income, Education Level, Credit Limit, etc. when dealing with customer attrition. </a:t>
            </a:r>
          </a:p>
          <a:p>
            <a:pPr marL="342900" indent="-342900">
              <a:buFont typeface="Arial" panose="020B0604020202020204" pitchFamily="34" charset="0"/>
              <a:buChar char="•"/>
            </a:pPr>
            <a:r>
              <a:rPr lang="en-US" sz="2400" dirty="0">
                <a:solidFill>
                  <a:schemeClr val="bg1"/>
                </a:solidFill>
              </a:rPr>
              <a:t>Data explored can be used by many banking managers looking to tackle and help prevent customers from leaving their credit card services. The EDA findings would allow them to draw conclusions as to who they should target for preventative measures and offer better services i.e. gender, age, marital status, etc. </a:t>
            </a:r>
          </a:p>
          <a:p>
            <a:pPr marL="342900" indent="-342900">
              <a:buFont typeface="Arial" panose="020B0604020202020204" pitchFamily="34" charset="0"/>
              <a:buChar char="•"/>
            </a:pPr>
            <a:endParaRPr lang="en-US" sz="2400" dirty="0">
              <a:solidFill>
                <a:schemeClr val="bg1"/>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4D1354"/>
        </a:solidFill>
        <a:effectLst/>
      </p:bgPr>
    </p:bg>
    <p:spTree>
      <p:nvGrpSpPr>
        <p:cNvPr id="1" name="Shape 233"/>
        <p:cNvGrpSpPr/>
        <p:nvPr/>
      </p:nvGrpSpPr>
      <p:grpSpPr>
        <a:xfrm>
          <a:off x="0" y="0"/>
          <a:ext cx="0" cy="0"/>
          <a:chOff x="0" y="0"/>
          <a:chExt cx="0" cy="0"/>
        </a:xfrm>
      </p:grpSpPr>
      <p:pic>
        <p:nvPicPr>
          <p:cNvPr id="234" name="Google Shape;234;p27"/>
          <p:cNvPicPr preferRelativeResize="0"/>
          <p:nvPr/>
        </p:nvPicPr>
        <p:blipFill rotWithShape="1">
          <a:blip r:embed="rId3">
            <a:alphaModFix/>
          </a:blip>
          <a:srcRect/>
          <a:stretch/>
        </p:blipFill>
        <p:spPr>
          <a:xfrm rot="4494633">
            <a:off x="7828277" y="9031944"/>
            <a:ext cx="2604581" cy="2467841"/>
          </a:xfrm>
          <a:prstGeom prst="rect">
            <a:avLst/>
          </a:prstGeom>
          <a:noFill/>
          <a:ln>
            <a:noFill/>
          </a:ln>
        </p:spPr>
      </p:pic>
      <p:pic>
        <p:nvPicPr>
          <p:cNvPr id="235" name="Google Shape;235;p27"/>
          <p:cNvPicPr preferRelativeResize="0"/>
          <p:nvPr/>
        </p:nvPicPr>
        <p:blipFill rotWithShape="1">
          <a:blip r:embed="rId3">
            <a:alphaModFix/>
          </a:blip>
          <a:srcRect/>
          <a:stretch/>
        </p:blipFill>
        <p:spPr>
          <a:xfrm rot="-9088749">
            <a:off x="1631143" y="-2578373"/>
            <a:ext cx="3903561" cy="3698625"/>
          </a:xfrm>
          <a:prstGeom prst="rect">
            <a:avLst/>
          </a:prstGeom>
          <a:noFill/>
          <a:ln>
            <a:noFill/>
          </a:ln>
        </p:spPr>
      </p:pic>
      <p:pic>
        <p:nvPicPr>
          <p:cNvPr id="236" name="Google Shape;236;p27"/>
          <p:cNvPicPr preferRelativeResize="0"/>
          <p:nvPr/>
        </p:nvPicPr>
        <p:blipFill rotWithShape="1">
          <a:blip r:embed="rId4">
            <a:alphaModFix amt="57000"/>
          </a:blip>
          <a:srcRect/>
          <a:stretch/>
        </p:blipFill>
        <p:spPr>
          <a:xfrm rot="313119">
            <a:off x="-3109196" y="4175850"/>
            <a:ext cx="8275792" cy="7913726"/>
          </a:xfrm>
          <a:prstGeom prst="rect">
            <a:avLst/>
          </a:prstGeom>
          <a:noFill/>
          <a:ln>
            <a:noFill/>
          </a:ln>
        </p:spPr>
      </p:pic>
      <p:pic>
        <p:nvPicPr>
          <p:cNvPr id="237" name="Google Shape;237;p27"/>
          <p:cNvPicPr preferRelativeResize="0"/>
          <p:nvPr/>
        </p:nvPicPr>
        <p:blipFill rotWithShape="1">
          <a:blip r:embed="rId5">
            <a:alphaModFix amt="68000"/>
          </a:blip>
          <a:srcRect/>
          <a:stretch/>
        </p:blipFill>
        <p:spPr>
          <a:xfrm rot="965189">
            <a:off x="11221099" y="-2935739"/>
            <a:ext cx="7824542" cy="6963843"/>
          </a:xfrm>
          <a:prstGeom prst="rect">
            <a:avLst/>
          </a:prstGeom>
          <a:noFill/>
          <a:ln>
            <a:noFill/>
          </a:ln>
        </p:spPr>
      </p:pic>
      <p:pic>
        <p:nvPicPr>
          <p:cNvPr id="238" name="Google Shape;238;p27"/>
          <p:cNvPicPr preferRelativeResize="0"/>
          <p:nvPr/>
        </p:nvPicPr>
        <p:blipFill rotWithShape="1">
          <a:blip r:embed="rId6">
            <a:alphaModFix/>
          </a:blip>
          <a:srcRect/>
          <a:stretch/>
        </p:blipFill>
        <p:spPr>
          <a:xfrm rot="1207755">
            <a:off x="13218087" y="5225672"/>
            <a:ext cx="6135171" cy="7102948"/>
          </a:xfrm>
          <a:prstGeom prst="rect">
            <a:avLst/>
          </a:prstGeom>
          <a:noFill/>
          <a:ln>
            <a:noFill/>
          </a:ln>
        </p:spPr>
      </p:pic>
      <p:grpSp>
        <p:nvGrpSpPr>
          <p:cNvPr id="239" name="Google Shape;239;p27"/>
          <p:cNvGrpSpPr/>
          <p:nvPr/>
        </p:nvGrpSpPr>
        <p:grpSpPr>
          <a:xfrm>
            <a:off x="3187126" y="5133426"/>
            <a:ext cx="10909700" cy="1047411"/>
            <a:chOff x="-669365" y="1751595"/>
            <a:chExt cx="14546267" cy="1396548"/>
          </a:xfrm>
        </p:grpSpPr>
        <p:sp>
          <p:nvSpPr>
            <p:cNvPr id="240" name="Google Shape;240;p27"/>
            <p:cNvSpPr txBox="1"/>
            <p:nvPr/>
          </p:nvSpPr>
          <p:spPr>
            <a:xfrm>
              <a:off x="-669365" y="1751595"/>
              <a:ext cx="14546267" cy="1186394"/>
            </a:xfrm>
            <a:prstGeom prst="rect">
              <a:avLst/>
            </a:prstGeom>
            <a:noFill/>
            <a:ln>
              <a:noFill/>
            </a:ln>
          </p:spPr>
          <p:txBody>
            <a:bodyPr spcFirstLastPara="1" wrap="square" lIns="0" tIns="0" rIns="0" bIns="0" anchor="t" anchorCtr="0">
              <a:spAutoFit/>
            </a:bodyPr>
            <a:lstStyle/>
            <a:p>
              <a:pPr marL="0" marR="0" lvl="0" indent="0" algn="ctr" rtl="0">
                <a:lnSpc>
                  <a:spcPct val="117999"/>
                </a:lnSpc>
                <a:spcBef>
                  <a:spcPts val="0"/>
                </a:spcBef>
                <a:spcAft>
                  <a:spcPts val="0"/>
                </a:spcAft>
                <a:buNone/>
              </a:pPr>
              <a:r>
                <a:rPr lang="en-US" sz="4900" b="0" i="0" u="none" strike="noStrike" cap="none" dirty="0">
                  <a:solidFill>
                    <a:srgbClr val="FFFFFF"/>
                  </a:solidFill>
                  <a:latin typeface="Arial"/>
                  <a:ea typeface="Arial"/>
                  <a:cs typeface="Arial"/>
                  <a:sym typeface="Arial"/>
                </a:rPr>
                <a:t>Thank You!</a:t>
              </a:r>
              <a:endParaRPr dirty="0"/>
            </a:p>
          </p:txBody>
        </p:sp>
        <p:sp>
          <p:nvSpPr>
            <p:cNvPr id="241" name="Google Shape;241;p27"/>
            <p:cNvSpPr txBox="1"/>
            <p:nvPr/>
          </p:nvSpPr>
          <p:spPr>
            <a:xfrm>
              <a:off x="1627321" y="2774707"/>
              <a:ext cx="11291623" cy="373436"/>
            </a:xfrm>
            <a:prstGeom prst="rect">
              <a:avLst/>
            </a:prstGeom>
            <a:noFill/>
            <a:ln>
              <a:noFill/>
            </a:ln>
          </p:spPr>
          <p:txBody>
            <a:bodyPr spcFirstLastPara="1" wrap="square" lIns="0" tIns="0" rIns="0" bIns="0" anchor="t" anchorCtr="0">
              <a:spAutoFit/>
            </a:bodyPr>
            <a:lstStyle/>
            <a:p>
              <a:pPr marL="0" marR="0" lvl="0" indent="0" algn="ctr" rtl="0">
                <a:lnSpc>
                  <a:spcPct val="130000"/>
                </a:lnSpc>
                <a:spcBef>
                  <a:spcPts val="0"/>
                </a:spcBef>
                <a:spcAft>
                  <a:spcPts val="0"/>
                </a:spcAft>
                <a:buNone/>
              </a:pPr>
              <a:endParaRPr dirty="0"/>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4D1354"/>
        </a:solidFill>
        <a:effectLst/>
      </p:bgPr>
    </p:bg>
    <p:spTree>
      <p:nvGrpSpPr>
        <p:cNvPr id="1" name="Shape 93"/>
        <p:cNvGrpSpPr/>
        <p:nvPr/>
      </p:nvGrpSpPr>
      <p:grpSpPr>
        <a:xfrm>
          <a:off x="0" y="0"/>
          <a:ext cx="0" cy="0"/>
          <a:chOff x="0" y="0"/>
          <a:chExt cx="0" cy="0"/>
        </a:xfrm>
      </p:grpSpPr>
      <p:pic>
        <p:nvPicPr>
          <p:cNvPr id="94" name="Google Shape;94;p14"/>
          <p:cNvPicPr preferRelativeResize="0"/>
          <p:nvPr/>
        </p:nvPicPr>
        <p:blipFill rotWithShape="1">
          <a:blip r:embed="rId3">
            <a:alphaModFix/>
          </a:blip>
          <a:srcRect r="379" b="1160"/>
          <a:stretch/>
        </p:blipFill>
        <p:spPr>
          <a:xfrm rot="1298824">
            <a:off x="12555249" y="4939834"/>
            <a:ext cx="6575294" cy="7268784"/>
          </a:xfrm>
          <a:prstGeom prst="rect">
            <a:avLst/>
          </a:prstGeom>
          <a:noFill/>
          <a:ln>
            <a:noFill/>
          </a:ln>
        </p:spPr>
      </p:pic>
      <p:pic>
        <p:nvPicPr>
          <p:cNvPr id="95" name="Google Shape;95;p14"/>
          <p:cNvPicPr preferRelativeResize="0"/>
          <p:nvPr/>
        </p:nvPicPr>
        <p:blipFill rotWithShape="1">
          <a:blip r:embed="rId4">
            <a:alphaModFix/>
          </a:blip>
          <a:srcRect/>
          <a:stretch/>
        </p:blipFill>
        <p:spPr>
          <a:xfrm rot="-2715964">
            <a:off x="8597713" y="7771526"/>
            <a:ext cx="1844500" cy="1747664"/>
          </a:xfrm>
          <a:prstGeom prst="rect">
            <a:avLst/>
          </a:prstGeom>
          <a:noFill/>
          <a:ln>
            <a:noFill/>
          </a:ln>
        </p:spPr>
      </p:pic>
      <p:pic>
        <p:nvPicPr>
          <p:cNvPr id="96" name="Google Shape;96;p14"/>
          <p:cNvPicPr preferRelativeResize="0"/>
          <p:nvPr/>
        </p:nvPicPr>
        <p:blipFill rotWithShape="1">
          <a:blip r:embed="rId5">
            <a:alphaModFix/>
          </a:blip>
          <a:srcRect/>
          <a:stretch/>
        </p:blipFill>
        <p:spPr>
          <a:xfrm rot="-3378125">
            <a:off x="12070219" y="-1362141"/>
            <a:ext cx="4943405" cy="5723190"/>
          </a:xfrm>
          <a:prstGeom prst="rect">
            <a:avLst/>
          </a:prstGeom>
          <a:noFill/>
          <a:ln>
            <a:noFill/>
          </a:ln>
        </p:spPr>
      </p:pic>
      <p:grpSp>
        <p:nvGrpSpPr>
          <p:cNvPr id="97" name="Google Shape;97;p14"/>
          <p:cNvGrpSpPr/>
          <p:nvPr/>
        </p:nvGrpSpPr>
        <p:grpSpPr>
          <a:xfrm>
            <a:off x="1028700" y="1499454"/>
            <a:ext cx="9610891" cy="6294805"/>
            <a:chOff x="0" y="-337527"/>
            <a:chExt cx="12814522" cy="8393071"/>
          </a:xfrm>
        </p:grpSpPr>
        <p:sp>
          <p:nvSpPr>
            <p:cNvPr id="98" name="Google Shape;98;p14"/>
            <p:cNvSpPr txBox="1"/>
            <p:nvPr/>
          </p:nvSpPr>
          <p:spPr>
            <a:xfrm>
              <a:off x="901875" y="-337527"/>
              <a:ext cx="11912647" cy="1936940"/>
            </a:xfrm>
            <a:prstGeom prst="rect">
              <a:avLst/>
            </a:prstGeom>
            <a:noFill/>
            <a:ln>
              <a:noFill/>
            </a:ln>
          </p:spPr>
          <p:txBody>
            <a:bodyPr spcFirstLastPara="1" wrap="square" lIns="0" tIns="0" rIns="0" bIns="0" anchor="t" anchorCtr="0">
              <a:spAutoFit/>
            </a:bodyPr>
            <a:lstStyle/>
            <a:p>
              <a:pPr marL="0" marR="0" lvl="0" indent="0" algn="l" rtl="0">
                <a:lnSpc>
                  <a:spcPct val="117999"/>
                </a:lnSpc>
                <a:spcBef>
                  <a:spcPts val="0"/>
                </a:spcBef>
                <a:spcAft>
                  <a:spcPts val="0"/>
                </a:spcAft>
                <a:buNone/>
              </a:pPr>
              <a:r>
                <a:rPr lang="en-US" sz="8000" b="0" i="0" u="none" strike="noStrike" cap="none" dirty="0">
                  <a:solidFill>
                    <a:srgbClr val="FFFFFF"/>
                  </a:solidFill>
                  <a:latin typeface="Arial"/>
                  <a:ea typeface="Arial"/>
                  <a:cs typeface="Arial"/>
                  <a:sym typeface="Arial"/>
                </a:rPr>
                <a:t>Objective</a:t>
              </a:r>
              <a:endParaRPr dirty="0"/>
            </a:p>
          </p:txBody>
        </p:sp>
        <p:sp>
          <p:nvSpPr>
            <p:cNvPr id="100" name="Google Shape;100;p14"/>
            <p:cNvSpPr txBox="1"/>
            <p:nvPr/>
          </p:nvSpPr>
          <p:spPr>
            <a:xfrm>
              <a:off x="0" y="7653383"/>
              <a:ext cx="7538418" cy="402161"/>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endParaRPr dirty="0"/>
            </a:p>
          </p:txBody>
        </p:sp>
      </p:grpSp>
      <p:sp>
        <p:nvSpPr>
          <p:cNvPr id="6" name="TextBox 5">
            <a:extLst>
              <a:ext uri="{FF2B5EF4-FFF2-40B4-BE49-F238E27FC236}">
                <a16:creationId xmlns:a16="http://schemas.microsoft.com/office/drawing/2014/main" id="{4C6DC2B5-B61D-A042-9C43-C2B45D6C27CC}"/>
              </a:ext>
            </a:extLst>
          </p:cNvPr>
          <p:cNvSpPr txBox="1"/>
          <p:nvPr/>
        </p:nvSpPr>
        <p:spPr>
          <a:xfrm>
            <a:off x="3855606" y="3303563"/>
            <a:ext cx="9704786" cy="5632311"/>
          </a:xfrm>
          <a:prstGeom prst="rect">
            <a:avLst/>
          </a:prstGeom>
          <a:noFill/>
        </p:spPr>
        <p:txBody>
          <a:bodyPr wrap="square" rtlCol="0">
            <a:spAutoFit/>
          </a:bodyPr>
          <a:lstStyle/>
          <a:p>
            <a:pPr algn="ctr"/>
            <a:r>
              <a:rPr lang="en-US" sz="3600" dirty="0">
                <a:solidFill>
                  <a:schemeClr val="bg1"/>
                </a:solidFill>
              </a:rPr>
              <a:t>The objective/goal of this project is to predict whether a credit card customer is likely to stay as an existing customer or churn i.e. leave the credit card services. This will be determined based on input features with the use of supervised learning models. Data mining tasks will include cleaning the provided dataset and preparing it for various model evaluations such as Decision Tree, Naive Bayes, K-NN, and Support Vector Machine.</a:t>
            </a:r>
          </a:p>
        </p:txBody>
      </p:sp>
    </p:spTree>
    <p:extLst>
      <p:ext uri="{BB962C8B-B14F-4D97-AF65-F5344CB8AC3E}">
        <p14:creationId xmlns:p14="http://schemas.microsoft.com/office/powerpoint/2010/main" val="29708883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pic>
        <p:nvPicPr>
          <p:cNvPr id="105" name="Google Shape;105;p15"/>
          <p:cNvPicPr preferRelativeResize="0"/>
          <p:nvPr/>
        </p:nvPicPr>
        <p:blipFill rotWithShape="1">
          <a:blip r:embed="rId3">
            <a:alphaModFix/>
          </a:blip>
          <a:srcRect/>
          <a:stretch/>
        </p:blipFill>
        <p:spPr>
          <a:xfrm rot="-1199663">
            <a:off x="4111359" y="-3364814"/>
            <a:ext cx="9366851" cy="8957051"/>
          </a:xfrm>
          <a:prstGeom prst="rect">
            <a:avLst/>
          </a:prstGeom>
          <a:noFill/>
          <a:ln>
            <a:noFill/>
          </a:ln>
        </p:spPr>
      </p:pic>
      <p:pic>
        <p:nvPicPr>
          <p:cNvPr id="106" name="Google Shape;106;p15"/>
          <p:cNvPicPr preferRelativeResize="0"/>
          <p:nvPr/>
        </p:nvPicPr>
        <p:blipFill rotWithShape="1">
          <a:blip r:embed="rId4">
            <a:alphaModFix/>
          </a:blip>
          <a:srcRect/>
          <a:stretch/>
        </p:blipFill>
        <p:spPr>
          <a:xfrm rot="-2715964">
            <a:off x="14635296" y="2779072"/>
            <a:ext cx="2207918" cy="2092002"/>
          </a:xfrm>
          <a:prstGeom prst="rect">
            <a:avLst/>
          </a:prstGeom>
          <a:noFill/>
          <a:ln>
            <a:noFill/>
          </a:ln>
        </p:spPr>
      </p:pic>
      <p:pic>
        <p:nvPicPr>
          <p:cNvPr id="107" name="Google Shape;107;p15"/>
          <p:cNvPicPr preferRelativeResize="0"/>
          <p:nvPr/>
        </p:nvPicPr>
        <p:blipFill rotWithShape="1">
          <a:blip r:embed="rId4">
            <a:alphaModFix/>
          </a:blip>
          <a:srcRect/>
          <a:stretch/>
        </p:blipFill>
        <p:spPr>
          <a:xfrm rot="-394911">
            <a:off x="16125490" y="7311630"/>
            <a:ext cx="5163362" cy="4892285"/>
          </a:xfrm>
          <a:prstGeom prst="rect">
            <a:avLst/>
          </a:prstGeom>
          <a:noFill/>
          <a:ln>
            <a:noFill/>
          </a:ln>
        </p:spPr>
      </p:pic>
      <p:grpSp>
        <p:nvGrpSpPr>
          <p:cNvPr id="108" name="Google Shape;108;p15"/>
          <p:cNvGrpSpPr/>
          <p:nvPr/>
        </p:nvGrpSpPr>
        <p:grpSpPr>
          <a:xfrm>
            <a:off x="1007435" y="5764316"/>
            <a:ext cx="12240732" cy="4989507"/>
            <a:chOff x="0" y="-43908"/>
            <a:chExt cx="13649816" cy="6652674"/>
          </a:xfrm>
        </p:grpSpPr>
        <p:sp>
          <p:nvSpPr>
            <p:cNvPr id="109" name="Google Shape;109;p15"/>
            <p:cNvSpPr txBox="1"/>
            <p:nvPr/>
          </p:nvSpPr>
          <p:spPr>
            <a:xfrm>
              <a:off x="0" y="1093412"/>
              <a:ext cx="13649816" cy="5515354"/>
            </a:xfrm>
            <a:prstGeom prst="rect">
              <a:avLst/>
            </a:prstGeom>
            <a:noFill/>
            <a:ln>
              <a:noFill/>
            </a:ln>
          </p:spPr>
          <p:txBody>
            <a:bodyPr spcFirstLastPara="1" wrap="square" lIns="0" tIns="0" rIns="0" bIns="0" anchor="t" anchorCtr="0">
              <a:spAutoFit/>
            </a:bodyPr>
            <a:lstStyle/>
            <a:p>
              <a:pPr lvl="0">
                <a:lnSpc>
                  <a:spcPct val="140000"/>
                </a:lnSpc>
              </a:pPr>
              <a:r>
                <a:rPr lang="en-US" sz="3200" dirty="0"/>
                <a:t>The Credit Card customer dataset was found on Kaggle. It contains 10,127 rows and 23 columns. Based off of the snapshot provided it can be seen that we have 6 categorical variables and 17 numerical attributes. Our target feature is </a:t>
              </a:r>
              <a:r>
                <a:rPr lang="en-US" sz="3200" dirty="0" err="1"/>
                <a:t>Attrition_Flag</a:t>
              </a:r>
              <a:r>
                <a:rPr lang="en-US" sz="3200" dirty="0"/>
                <a:t> where the outcome is either Existing or Attrited Customer.  </a:t>
              </a:r>
            </a:p>
          </p:txBody>
        </p:sp>
        <p:sp>
          <p:nvSpPr>
            <p:cNvPr id="110" name="Google Shape;110;p15"/>
            <p:cNvSpPr txBox="1"/>
            <p:nvPr/>
          </p:nvSpPr>
          <p:spPr>
            <a:xfrm>
              <a:off x="0" y="-43908"/>
              <a:ext cx="9705043" cy="1137320"/>
            </a:xfrm>
            <a:prstGeom prst="rect">
              <a:avLst/>
            </a:prstGeom>
            <a:noFill/>
            <a:ln>
              <a:noFill/>
            </a:ln>
          </p:spPr>
          <p:txBody>
            <a:bodyPr spcFirstLastPara="1" wrap="square" lIns="0" tIns="0" rIns="0" bIns="0" anchor="t" anchorCtr="0">
              <a:spAutoFit/>
            </a:bodyPr>
            <a:lstStyle/>
            <a:p>
              <a:pPr marL="0" marR="0" lvl="0" indent="0" algn="l" rtl="0">
                <a:lnSpc>
                  <a:spcPct val="140010"/>
                </a:lnSpc>
                <a:spcBef>
                  <a:spcPts val="0"/>
                </a:spcBef>
                <a:spcAft>
                  <a:spcPts val="0"/>
                </a:spcAft>
                <a:buNone/>
              </a:pPr>
              <a:r>
                <a:rPr lang="en-US" sz="3959" b="0" i="0" u="none" strike="noStrike" cap="none" dirty="0">
                  <a:solidFill>
                    <a:srgbClr val="731F7D"/>
                  </a:solidFill>
                  <a:latin typeface="Halant Medium"/>
                  <a:ea typeface="Halant Medium"/>
                  <a:cs typeface="Halant Medium"/>
                  <a:sym typeface="Halant Medium"/>
                </a:rPr>
                <a:t>Data Set</a:t>
              </a:r>
              <a:endParaRPr dirty="0"/>
            </a:p>
          </p:txBody>
        </p:sp>
      </p:grpSp>
      <p:pic>
        <p:nvPicPr>
          <p:cNvPr id="4" name="Picture 3">
            <a:extLst>
              <a:ext uri="{FF2B5EF4-FFF2-40B4-BE49-F238E27FC236}">
                <a16:creationId xmlns:a16="http://schemas.microsoft.com/office/drawing/2014/main" id="{FB597D45-3071-9D4D-BE00-0C13F0E4E2C8}"/>
              </a:ext>
            </a:extLst>
          </p:cNvPr>
          <p:cNvPicPr>
            <a:picLocks noChangeAspect="1"/>
          </p:cNvPicPr>
          <p:nvPr/>
        </p:nvPicPr>
        <p:blipFill>
          <a:blip r:embed="rId5"/>
          <a:stretch>
            <a:fillRect/>
          </a:stretch>
        </p:blipFill>
        <p:spPr>
          <a:xfrm>
            <a:off x="5234545" y="280145"/>
            <a:ext cx="12661900" cy="654050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4D1354"/>
        </a:solidFill>
        <a:effectLst/>
      </p:bgPr>
    </p:bg>
    <p:spTree>
      <p:nvGrpSpPr>
        <p:cNvPr id="1" name="Shape 114"/>
        <p:cNvGrpSpPr/>
        <p:nvPr/>
      </p:nvGrpSpPr>
      <p:grpSpPr>
        <a:xfrm>
          <a:off x="0" y="0"/>
          <a:ext cx="0" cy="0"/>
          <a:chOff x="0" y="0"/>
          <a:chExt cx="0" cy="0"/>
        </a:xfrm>
      </p:grpSpPr>
      <p:pic>
        <p:nvPicPr>
          <p:cNvPr id="115" name="Google Shape;115;p16"/>
          <p:cNvPicPr preferRelativeResize="0"/>
          <p:nvPr/>
        </p:nvPicPr>
        <p:blipFill rotWithShape="1">
          <a:blip r:embed="rId3">
            <a:alphaModFix/>
          </a:blip>
          <a:srcRect/>
          <a:stretch/>
        </p:blipFill>
        <p:spPr>
          <a:xfrm rot="4494633">
            <a:off x="737717" y="7024205"/>
            <a:ext cx="2605188" cy="2468415"/>
          </a:xfrm>
          <a:prstGeom prst="rect">
            <a:avLst/>
          </a:prstGeom>
          <a:noFill/>
          <a:ln>
            <a:noFill/>
          </a:ln>
        </p:spPr>
      </p:pic>
      <p:pic>
        <p:nvPicPr>
          <p:cNvPr id="116" name="Google Shape;116;p16"/>
          <p:cNvPicPr preferRelativeResize="0"/>
          <p:nvPr/>
        </p:nvPicPr>
        <p:blipFill rotWithShape="1">
          <a:blip r:embed="rId4">
            <a:alphaModFix/>
          </a:blip>
          <a:srcRect/>
          <a:stretch/>
        </p:blipFill>
        <p:spPr>
          <a:xfrm>
            <a:off x="-1213644" y="-550315"/>
            <a:ext cx="5225712" cy="4650884"/>
          </a:xfrm>
          <a:prstGeom prst="rect">
            <a:avLst/>
          </a:prstGeom>
          <a:noFill/>
          <a:ln>
            <a:noFill/>
          </a:ln>
        </p:spPr>
      </p:pic>
      <p:pic>
        <p:nvPicPr>
          <p:cNvPr id="117" name="Google Shape;117;p16"/>
          <p:cNvPicPr preferRelativeResize="0"/>
          <p:nvPr/>
        </p:nvPicPr>
        <p:blipFill rotWithShape="1">
          <a:blip r:embed="rId5">
            <a:alphaModFix/>
          </a:blip>
          <a:srcRect/>
          <a:stretch/>
        </p:blipFill>
        <p:spPr>
          <a:xfrm rot="313119">
            <a:off x="3291026" y="3087831"/>
            <a:ext cx="5693252" cy="5444172"/>
          </a:xfrm>
          <a:prstGeom prst="rect">
            <a:avLst/>
          </a:prstGeom>
          <a:noFill/>
          <a:ln>
            <a:noFill/>
          </a:ln>
        </p:spPr>
      </p:pic>
      <p:sp>
        <p:nvSpPr>
          <p:cNvPr id="118" name="Google Shape;118;p16"/>
          <p:cNvSpPr txBox="1"/>
          <p:nvPr/>
        </p:nvSpPr>
        <p:spPr>
          <a:xfrm>
            <a:off x="9530567" y="722103"/>
            <a:ext cx="7029485" cy="2905411"/>
          </a:xfrm>
          <a:prstGeom prst="rect">
            <a:avLst/>
          </a:prstGeom>
          <a:noFill/>
          <a:ln>
            <a:noFill/>
          </a:ln>
        </p:spPr>
        <p:txBody>
          <a:bodyPr spcFirstLastPara="1" wrap="square" lIns="0" tIns="0" rIns="0" bIns="0" anchor="t" anchorCtr="0">
            <a:spAutoFit/>
          </a:bodyPr>
          <a:lstStyle/>
          <a:p>
            <a:pPr marL="0" marR="0" lvl="0" indent="0" algn="r" rtl="0">
              <a:lnSpc>
                <a:spcPct val="117999"/>
              </a:lnSpc>
              <a:spcBef>
                <a:spcPts val="0"/>
              </a:spcBef>
              <a:spcAft>
                <a:spcPts val="0"/>
              </a:spcAft>
              <a:buNone/>
            </a:pPr>
            <a:r>
              <a:rPr lang="en-US" sz="8000" b="0" i="0" u="none" strike="noStrike" cap="none" dirty="0">
                <a:solidFill>
                  <a:srgbClr val="FFFFFF"/>
                </a:solidFill>
                <a:latin typeface="Arial"/>
                <a:ea typeface="Arial"/>
                <a:cs typeface="Arial"/>
                <a:sym typeface="Arial"/>
              </a:rPr>
              <a:t>Data Preprocessing</a:t>
            </a:r>
            <a:endParaRPr dirty="0"/>
          </a:p>
        </p:txBody>
      </p:sp>
      <p:sp>
        <p:nvSpPr>
          <p:cNvPr id="2" name="TextBox 1">
            <a:extLst>
              <a:ext uri="{FF2B5EF4-FFF2-40B4-BE49-F238E27FC236}">
                <a16:creationId xmlns:a16="http://schemas.microsoft.com/office/drawing/2014/main" id="{ADF93326-2735-5246-91D6-E96954360F00}"/>
              </a:ext>
            </a:extLst>
          </p:cNvPr>
          <p:cNvSpPr txBox="1"/>
          <p:nvPr/>
        </p:nvSpPr>
        <p:spPr>
          <a:xfrm>
            <a:off x="10890852" y="5300787"/>
            <a:ext cx="6471800" cy="2328073"/>
          </a:xfrm>
          <a:prstGeom prst="rect">
            <a:avLst/>
          </a:prstGeom>
          <a:noFill/>
        </p:spPr>
        <p:txBody>
          <a:bodyPr wrap="square" rtlCol="0">
            <a:spAutoFit/>
          </a:bodyPr>
          <a:lstStyle/>
          <a:p>
            <a:pPr lvl="0" algn="ctr">
              <a:lnSpc>
                <a:spcPct val="118000"/>
              </a:lnSpc>
            </a:pPr>
            <a:r>
              <a:rPr lang="en-US" sz="2400" dirty="0">
                <a:solidFill>
                  <a:schemeClr val="bg1"/>
                </a:solidFill>
              </a:rPr>
              <a:t>Before model evaluations can begin, there are a few things needed in order to prepare the dataset. </a:t>
            </a:r>
          </a:p>
          <a:p>
            <a:pPr lvl="0" algn="ctr">
              <a:lnSpc>
                <a:spcPct val="118000"/>
              </a:lnSpc>
            </a:pPr>
            <a:endParaRPr lang="en-US" sz="2400" dirty="0">
              <a:solidFill>
                <a:schemeClr val="bg1"/>
              </a:solidFill>
            </a:endParaRPr>
          </a:p>
          <a:p>
            <a:endParaRPr lang="en-US" sz="32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4D1354"/>
        </a:solidFill>
        <a:effectLst/>
      </p:bgPr>
    </p:bg>
    <p:spTree>
      <p:nvGrpSpPr>
        <p:cNvPr id="1" name="Shape 123"/>
        <p:cNvGrpSpPr/>
        <p:nvPr/>
      </p:nvGrpSpPr>
      <p:grpSpPr>
        <a:xfrm>
          <a:off x="0" y="0"/>
          <a:ext cx="0" cy="0"/>
          <a:chOff x="0" y="0"/>
          <a:chExt cx="0" cy="0"/>
        </a:xfrm>
      </p:grpSpPr>
      <p:pic>
        <p:nvPicPr>
          <p:cNvPr id="124" name="Google Shape;124;p17"/>
          <p:cNvPicPr preferRelativeResize="0"/>
          <p:nvPr/>
        </p:nvPicPr>
        <p:blipFill rotWithShape="1">
          <a:blip r:embed="rId3">
            <a:alphaModFix/>
          </a:blip>
          <a:srcRect/>
          <a:stretch/>
        </p:blipFill>
        <p:spPr>
          <a:xfrm>
            <a:off x="5146123" y="1355511"/>
            <a:ext cx="7995755" cy="7575978"/>
          </a:xfrm>
          <a:prstGeom prst="rect">
            <a:avLst/>
          </a:prstGeom>
          <a:noFill/>
          <a:ln>
            <a:noFill/>
          </a:ln>
        </p:spPr>
      </p:pic>
      <p:pic>
        <p:nvPicPr>
          <p:cNvPr id="125" name="Google Shape;125;p17"/>
          <p:cNvPicPr preferRelativeResize="0"/>
          <p:nvPr/>
        </p:nvPicPr>
        <p:blipFill rotWithShape="1">
          <a:blip r:embed="rId4">
            <a:alphaModFix/>
          </a:blip>
          <a:srcRect/>
          <a:stretch/>
        </p:blipFill>
        <p:spPr>
          <a:xfrm rot="-5033790">
            <a:off x="-3142758" y="5113384"/>
            <a:ext cx="7336933" cy="6529870"/>
          </a:xfrm>
          <a:prstGeom prst="rect">
            <a:avLst/>
          </a:prstGeom>
          <a:noFill/>
          <a:ln>
            <a:noFill/>
          </a:ln>
        </p:spPr>
      </p:pic>
      <p:sp>
        <p:nvSpPr>
          <p:cNvPr id="126" name="Google Shape;126;p17"/>
          <p:cNvSpPr txBox="1"/>
          <p:nvPr/>
        </p:nvSpPr>
        <p:spPr>
          <a:xfrm>
            <a:off x="1884459" y="1028699"/>
            <a:ext cx="6788778" cy="3486595"/>
          </a:xfrm>
          <a:prstGeom prst="rect">
            <a:avLst/>
          </a:prstGeom>
          <a:noFill/>
          <a:ln>
            <a:noFill/>
          </a:ln>
        </p:spPr>
        <p:txBody>
          <a:bodyPr spcFirstLastPara="1" wrap="square" lIns="0" tIns="0" rIns="0" bIns="0" anchor="t" anchorCtr="0">
            <a:spAutoFit/>
          </a:bodyPr>
          <a:lstStyle/>
          <a:p>
            <a:pPr marL="0" marR="0" lvl="0" indent="0" algn="ctr" rtl="0">
              <a:lnSpc>
                <a:spcPct val="118000"/>
              </a:lnSpc>
              <a:spcBef>
                <a:spcPts val="0"/>
              </a:spcBef>
              <a:spcAft>
                <a:spcPts val="0"/>
              </a:spcAft>
              <a:buNone/>
            </a:pPr>
            <a:endParaRPr lang="en-US" sz="2400" dirty="0">
              <a:solidFill>
                <a:schemeClr val="bg1"/>
              </a:solidFill>
            </a:endParaRPr>
          </a:p>
          <a:p>
            <a:pPr marL="285750" marR="0" lvl="0" indent="-285750" algn="ctr" rtl="0">
              <a:lnSpc>
                <a:spcPct val="118000"/>
              </a:lnSpc>
              <a:spcBef>
                <a:spcPts val="0"/>
              </a:spcBef>
              <a:spcAft>
                <a:spcPts val="0"/>
              </a:spcAft>
              <a:buFont typeface="Arial" panose="020B0604020202020204" pitchFamily="34" charset="0"/>
              <a:buChar char="•"/>
            </a:pPr>
            <a:r>
              <a:rPr lang="en-US" sz="2400" dirty="0">
                <a:solidFill>
                  <a:schemeClr val="bg1"/>
                </a:solidFill>
              </a:rPr>
              <a:t>Dataset was checked for missing and duplicate values</a:t>
            </a:r>
          </a:p>
          <a:p>
            <a:pPr marL="285750" marR="0" lvl="0" indent="-285750" algn="ctr" rtl="0">
              <a:lnSpc>
                <a:spcPct val="118000"/>
              </a:lnSpc>
              <a:spcBef>
                <a:spcPts val="0"/>
              </a:spcBef>
              <a:spcAft>
                <a:spcPts val="0"/>
              </a:spcAft>
              <a:buFont typeface="Arial" panose="020B0604020202020204" pitchFamily="34" charset="0"/>
              <a:buChar char="•"/>
            </a:pPr>
            <a:r>
              <a:rPr lang="en-US" sz="2400" dirty="0">
                <a:solidFill>
                  <a:schemeClr val="bg1"/>
                </a:solidFill>
              </a:rPr>
              <a:t>Irrelevant columns/rows that would have no impact on predictions were removed </a:t>
            </a:r>
          </a:p>
          <a:p>
            <a:pPr marL="285750" marR="0" lvl="0" indent="-285750" algn="ctr" rtl="0">
              <a:lnSpc>
                <a:spcPct val="118000"/>
              </a:lnSpc>
              <a:spcBef>
                <a:spcPts val="0"/>
              </a:spcBef>
              <a:spcAft>
                <a:spcPts val="0"/>
              </a:spcAft>
              <a:buFont typeface="Arial" panose="020B0604020202020204" pitchFamily="34" charset="0"/>
              <a:buChar char="•"/>
            </a:pPr>
            <a:r>
              <a:rPr lang="en-US" sz="2400" dirty="0">
                <a:solidFill>
                  <a:schemeClr val="bg1"/>
                </a:solidFill>
              </a:rPr>
              <a:t>Binary categorical features were label encoded </a:t>
            </a:r>
          </a:p>
          <a:p>
            <a:pPr marL="285750" marR="0" lvl="0" indent="-285750" algn="ctr" rtl="0">
              <a:lnSpc>
                <a:spcPct val="118000"/>
              </a:lnSpc>
              <a:spcBef>
                <a:spcPts val="0"/>
              </a:spcBef>
              <a:spcAft>
                <a:spcPts val="0"/>
              </a:spcAft>
              <a:buFont typeface="Arial" panose="020B0604020202020204" pitchFamily="34" charset="0"/>
              <a:buChar char="•"/>
            </a:pPr>
            <a:r>
              <a:rPr lang="en-US" sz="2400" dirty="0">
                <a:solidFill>
                  <a:schemeClr val="bg1"/>
                </a:solidFill>
              </a:rPr>
              <a:t>Dummy variables were created for non-binary categorical features</a:t>
            </a:r>
          </a:p>
        </p:txBody>
      </p:sp>
      <p:pic>
        <p:nvPicPr>
          <p:cNvPr id="127" name="Google Shape;127;p17"/>
          <p:cNvPicPr preferRelativeResize="0"/>
          <p:nvPr/>
        </p:nvPicPr>
        <p:blipFill rotWithShape="1">
          <a:blip r:embed="rId5">
            <a:alphaModFix/>
          </a:blip>
          <a:srcRect/>
          <a:stretch/>
        </p:blipFill>
        <p:spPr>
          <a:xfrm rot="-447366">
            <a:off x="12955621" y="-916530"/>
            <a:ext cx="4068454" cy="3890459"/>
          </a:xfrm>
          <a:prstGeom prst="rect">
            <a:avLst/>
          </a:prstGeom>
          <a:noFill/>
          <a:ln>
            <a:noFill/>
          </a:ln>
        </p:spPr>
      </p:pic>
      <p:pic>
        <p:nvPicPr>
          <p:cNvPr id="128" name="Google Shape;128;p17"/>
          <p:cNvPicPr preferRelativeResize="0"/>
          <p:nvPr/>
        </p:nvPicPr>
        <p:blipFill rotWithShape="1">
          <a:blip r:embed="rId5">
            <a:alphaModFix/>
          </a:blip>
          <a:srcRect/>
          <a:stretch/>
        </p:blipFill>
        <p:spPr>
          <a:xfrm rot="-447366">
            <a:off x="17494525" y="9179016"/>
            <a:ext cx="4068454" cy="3890459"/>
          </a:xfrm>
          <a:prstGeom prst="rect">
            <a:avLst/>
          </a:prstGeom>
          <a:noFill/>
          <a:ln>
            <a:noFill/>
          </a:ln>
        </p:spPr>
      </p:pic>
      <p:pic>
        <p:nvPicPr>
          <p:cNvPr id="3" name="Picture 2">
            <a:extLst>
              <a:ext uri="{FF2B5EF4-FFF2-40B4-BE49-F238E27FC236}">
                <a16:creationId xmlns:a16="http://schemas.microsoft.com/office/drawing/2014/main" id="{444BE828-2BDC-8849-88B0-FA1D4BE82329}"/>
              </a:ext>
            </a:extLst>
          </p:cNvPr>
          <p:cNvPicPr>
            <a:picLocks noChangeAspect="1"/>
          </p:cNvPicPr>
          <p:nvPr/>
        </p:nvPicPr>
        <p:blipFill>
          <a:blip r:embed="rId6"/>
          <a:stretch>
            <a:fillRect/>
          </a:stretch>
        </p:blipFill>
        <p:spPr>
          <a:xfrm>
            <a:off x="10188609" y="92499"/>
            <a:ext cx="8013700" cy="5346700"/>
          </a:xfrm>
          <a:prstGeom prst="rect">
            <a:avLst/>
          </a:prstGeom>
        </p:spPr>
      </p:pic>
      <p:pic>
        <p:nvPicPr>
          <p:cNvPr id="7" name="Picture 6">
            <a:extLst>
              <a:ext uri="{FF2B5EF4-FFF2-40B4-BE49-F238E27FC236}">
                <a16:creationId xmlns:a16="http://schemas.microsoft.com/office/drawing/2014/main" id="{0BB0B3CC-EABE-F848-8DA2-370E96FB086C}"/>
              </a:ext>
            </a:extLst>
          </p:cNvPr>
          <p:cNvPicPr>
            <a:picLocks noChangeAspect="1"/>
          </p:cNvPicPr>
          <p:nvPr/>
        </p:nvPicPr>
        <p:blipFill>
          <a:blip r:embed="rId7"/>
          <a:stretch>
            <a:fillRect/>
          </a:stretch>
        </p:blipFill>
        <p:spPr>
          <a:xfrm>
            <a:off x="-620742" y="6791753"/>
            <a:ext cx="12623800" cy="762000"/>
          </a:xfrm>
          <a:prstGeom prst="rect">
            <a:avLst/>
          </a:prstGeom>
        </p:spPr>
      </p:pic>
      <p:pic>
        <p:nvPicPr>
          <p:cNvPr id="11" name="Picture 10">
            <a:extLst>
              <a:ext uri="{FF2B5EF4-FFF2-40B4-BE49-F238E27FC236}">
                <a16:creationId xmlns:a16="http://schemas.microsoft.com/office/drawing/2014/main" id="{C2766B64-2853-4149-B234-92B2706B861A}"/>
              </a:ext>
            </a:extLst>
          </p:cNvPr>
          <p:cNvPicPr>
            <a:picLocks noChangeAspect="1"/>
          </p:cNvPicPr>
          <p:nvPr/>
        </p:nvPicPr>
        <p:blipFill>
          <a:blip r:embed="rId8"/>
          <a:stretch>
            <a:fillRect/>
          </a:stretch>
        </p:blipFill>
        <p:spPr>
          <a:xfrm>
            <a:off x="85692" y="7772295"/>
            <a:ext cx="9207500" cy="1485900"/>
          </a:xfrm>
          <a:prstGeom prst="rect">
            <a:avLst/>
          </a:prstGeom>
        </p:spPr>
      </p:pic>
      <p:pic>
        <p:nvPicPr>
          <p:cNvPr id="13" name="Picture 12">
            <a:extLst>
              <a:ext uri="{FF2B5EF4-FFF2-40B4-BE49-F238E27FC236}">
                <a16:creationId xmlns:a16="http://schemas.microsoft.com/office/drawing/2014/main" id="{83D50B07-8CB6-0D4A-B34E-046CADF95078}"/>
              </a:ext>
            </a:extLst>
          </p:cNvPr>
          <p:cNvPicPr>
            <a:picLocks noChangeAspect="1"/>
          </p:cNvPicPr>
          <p:nvPr/>
        </p:nvPicPr>
        <p:blipFill>
          <a:blip r:embed="rId9"/>
          <a:stretch>
            <a:fillRect/>
          </a:stretch>
        </p:blipFill>
        <p:spPr>
          <a:xfrm>
            <a:off x="5406775" y="9476737"/>
            <a:ext cx="12534900" cy="609600"/>
          </a:xfrm>
          <a:prstGeom prst="rect">
            <a:avLst/>
          </a:prstGeom>
        </p:spPr>
      </p:pic>
      <p:pic>
        <p:nvPicPr>
          <p:cNvPr id="16" name="Picture 15">
            <a:extLst>
              <a:ext uri="{FF2B5EF4-FFF2-40B4-BE49-F238E27FC236}">
                <a16:creationId xmlns:a16="http://schemas.microsoft.com/office/drawing/2014/main" id="{E170A1AB-7A71-1F42-BBB0-5ACA5A48BE7B}"/>
              </a:ext>
            </a:extLst>
          </p:cNvPr>
          <p:cNvPicPr>
            <a:picLocks noChangeAspect="1"/>
          </p:cNvPicPr>
          <p:nvPr/>
        </p:nvPicPr>
        <p:blipFill>
          <a:blip r:embed="rId10"/>
          <a:stretch>
            <a:fillRect/>
          </a:stretch>
        </p:blipFill>
        <p:spPr>
          <a:xfrm>
            <a:off x="11539444" y="5601491"/>
            <a:ext cx="5930900" cy="105410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18"/>
          <p:cNvSpPr txBox="1"/>
          <p:nvPr/>
        </p:nvSpPr>
        <p:spPr>
          <a:xfrm>
            <a:off x="223015" y="3466520"/>
            <a:ext cx="5065415" cy="2215991"/>
          </a:xfrm>
          <a:prstGeom prst="rect">
            <a:avLst/>
          </a:prstGeom>
          <a:noFill/>
          <a:ln>
            <a:noFill/>
          </a:ln>
        </p:spPr>
        <p:txBody>
          <a:bodyPr spcFirstLastPara="1" wrap="square" lIns="0" tIns="0" rIns="0" bIns="0" anchor="t" anchorCtr="0">
            <a:spAutoFit/>
          </a:bodyPr>
          <a:lstStyle/>
          <a:p>
            <a:pPr algn="ctr"/>
            <a:r>
              <a:rPr lang="en-US" sz="3600" dirty="0"/>
              <a:t>After preprocessing, the shape of the final dataset is 10,127 rows and 37 columns. </a:t>
            </a:r>
          </a:p>
        </p:txBody>
      </p:sp>
      <p:pic>
        <p:nvPicPr>
          <p:cNvPr id="134" name="Google Shape;134;p18"/>
          <p:cNvPicPr preferRelativeResize="0"/>
          <p:nvPr/>
        </p:nvPicPr>
        <p:blipFill rotWithShape="1">
          <a:blip r:embed="rId3">
            <a:alphaModFix/>
          </a:blip>
          <a:srcRect/>
          <a:stretch/>
        </p:blipFill>
        <p:spPr>
          <a:xfrm rot="-10094169">
            <a:off x="-2554233" y="5946103"/>
            <a:ext cx="6176663" cy="5906434"/>
          </a:xfrm>
          <a:prstGeom prst="rect">
            <a:avLst/>
          </a:prstGeom>
          <a:noFill/>
          <a:ln>
            <a:noFill/>
          </a:ln>
        </p:spPr>
      </p:pic>
      <p:grpSp>
        <p:nvGrpSpPr>
          <p:cNvPr id="138" name="Google Shape;138;p18"/>
          <p:cNvGrpSpPr/>
          <p:nvPr/>
        </p:nvGrpSpPr>
        <p:grpSpPr>
          <a:xfrm>
            <a:off x="8602909" y="3988372"/>
            <a:ext cx="3787282" cy="4371963"/>
            <a:chOff x="0" y="-47625"/>
            <a:chExt cx="5049709" cy="5829285"/>
          </a:xfrm>
        </p:grpSpPr>
        <p:sp>
          <p:nvSpPr>
            <p:cNvPr id="139" name="Google Shape;139;p18"/>
            <p:cNvSpPr txBox="1"/>
            <p:nvPr/>
          </p:nvSpPr>
          <p:spPr>
            <a:xfrm>
              <a:off x="0" y="-47625"/>
              <a:ext cx="5049709" cy="1853488"/>
            </a:xfrm>
            <a:prstGeom prst="rect">
              <a:avLst/>
            </a:prstGeom>
            <a:noFill/>
            <a:ln>
              <a:noFill/>
            </a:ln>
          </p:spPr>
          <p:txBody>
            <a:bodyPr spcFirstLastPara="1" wrap="square" lIns="0" tIns="0" rIns="0" bIns="0" anchor="t" anchorCtr="0">
              <a:spAutoFit/>
            </a:bodyPr>
            <a:lstStyle/>
            <a:p>
              <a:pPr marL="0" marR="0" lvl="0" indent="0" algn="l" rtl="0">
                <a:lnSpc>
                  <a:spcPct val="129995"/>
                </a:lnSpc>
                <a:spcBef>
                  <a:spcPts val="0"/>
                </a:spcBef>
                <a:spcAft>
                  <a:spcPts val="0"/>
                </a:spcAft>
                <a:buNone/>
              </a:pPr>
              <a:r>
                <a:rPr lang="en-US" sz="4294" b="0" i="0" u="none" strike="noStrike" cap="none">
                  <a:solidFill>
                    <a:srgbClr val="731F7D"/>
                  </a:solidFill>
                  <a:latin typeface="Halant Medium"/>
                  <a:ea typeface="Halant Medium"/>
                  <a:cs typeface="Halant Medium"/>
                  <a:sym typeface="Halant Medium"/>
                </a:rPr>
                <a:t>What's in</a:t>
              </a:r>
              <a:endParaRPr/>
            </a:p>
            <a:p>
              <a:pPr marL="0" marR="0" lvl="0" indent="0" algn="l" rtl="0">
                <a:lnSpc>
                  <a:spcPct val="129995"/>
                </a:lnSpc>
                <a:spcBef>
                  <a:spcPts val="0"/>
                </a:spcBef>
                <a:spcAft>
                  <a:spcPts val="0"/>
                </a:spcAft>
                <a:buNone/>
              </a:pPr>
              <a:r>
                <a:rPr lang="en-US" sz="4294" b="0" i="0" u="none" strike="noStrike" cap="none">
                  <a:solidFill>
                    <a:srgbClr val="731F7D"/>
                  </a:solidFill>
                  <a:latin typeface="Halant Medium"/>
                  <a:ea typeface="Halant Medium"/>
                  <a:cs typeface="Halant Medium"/>
                  <a:sym typeface="Halant Medium"/>
                </a:rPr>
                <a:t>store for us?</a:t>
              </a:r>
              <a:endParaRPr/>
            </a:p>
          </p:txBody>
        </p:sp>
        <p:sp>
          <p:nvSpPr>
            <p:cNvPr id="140" name="Google Shape;140;p18"/>
            <p:cNvSpPr txBox="1"/>
            <p:nvPr/>
          </p:nvSpPr>
          <p:spPr>
            <a:xfrm>
              <a:off x="0" y="2211228"/>
              <a:ext cx="5049709" cy="3570432"/>
            </a:xfrm>
            <a:prstGeom prst="rect">
              <a:avLst/>
            </a:prstGeom>
            <a:noFill/>
            <a:ln>
              <a:noFill/>
            </a:ln>
          </p:spPr>
          <p:txBody>
            <a:bodyPr spcFirstLastPara="1" wrap="square" lIns="0" tIns="0" rIns="0" bIns="0" anchor="t" anchorCtr="0">
              <a:spAutoFit/>
            </a:bodyPr>
            <a:lstStyle/>
            <a:p>
              <a:pPr marL="0" marR="0" lvl="0" indent="0" algn="l" rtl="0">
                <a:lnSpc>
                  <a:spcPct val="139990"/>
                </a:lnSpc>
                <a:spcBef>
                  <a:spcPts val="0"/>
                </a:spcBef>
                <a:spcAft>
                  <a:spcPts val="0"/>
                </a:spcAft>
                <a:buNone/>
              </a:pPr>
              <a:r>
                <a:rPr lang="en-US" sz="2213" b="0" i="0" u="none" strike="noStrike" cap="none">
                  <a:solidFill>
                    <a:srgbClr val="000000"/>
                  </a:solidFill>
                  <a:latin typeface="Assistant"/>
                  <a:ea typeface="Assistant"/>
                  <a:cs typeface="Assistant"/>
                  <a:sym typeface="Assistant"/>
                </a:rPr>
                <a:t>Next generation holographic communication will soon change the way we work and conduct meetings in the workplace, significantly unifying geographically dispersed employees.</a:t>
              </a:r>
              <a:endParaRPr/>
            </a:p>
          </p:txBody>
        </p:sp>
      </p:grpSp>
      <p:grpSp>
        <p:nvGrpSpPr>
          <p:cNvPr id="141" name="Google Shape;141;p18"/>
          <p:cNvGrpSpPr/>
          <p:nvPr/>
        </p:nvGrpSpPr>
        <p:grpSpPr>
          <a:xfrm>
            <a:off x="13472018" y="3988372"/>
            <a:ext cx="3787282" cy="3985468"/>
            <a:chOff x="0" y="-47625"/>
            <a:chExt cx="5049709" cy="5313958"/>
          </a:xfrm>
        </p:grpSpPr>
        <p:sp>
          <p:nvSpPr>
            <p:cNvPr id="142" name="Google Shape;142;p18"/>
            <p:cNvSpPr txBox="1"/>
            <p:nvPr/>
          </p:nvSpPr>
          <p:spPr>
            <a:xfrm>
              <a:off x="0" y="-47625"/>
              <a:ext cx="5049709" cy="1853488"/>
            </a:xfrm>
            <a:prstGeom prst="rect">
              <a:avLst/>
            </a:prstGeom>
            <a:noFill/>
            <a:ln>
              <a:noFill/>
            </a:ln>
          </p:spPr>
          <p:txBody>
            <a:bodyPr spcFirstLastPara="1" wrap="square" lIns="0" tIns="0" rIns="0" bIns="0" anchor="t" anchorCtr="0">
              <a:spAutoFit/>
            </a:bodyPr>
            <a:lstStyle/>
            <a:p>
              <a:pPr marL="0" marR="0" lvl="0" indent="0" algn="l" rtl="0">
                <a:lnSpc>
                  <a:spcPct val="129995"/>
                </a:lnSpc>
                <a:spcBef>
                  <a:spcPts val="0"/>
                </a:spcBef>
                <a:spcAft>
                  <a:spcPts val="0"/>
                </a:spcAft>
                <a:buNone/>
              </a:pPr>
              <a:r>
                <a:rPr lang="en-US" sz="4294" b="0" i="0" u="none" strike="noStrike" cap="none">
                  <a:solidFill>
                    <a:srgbClr val="731F7D"/>
                  </a:solidFill>
                  <a:latin typeface="Halant Medium"/>
                  <a:ea typeface="Halant Medium"/>
                  <a:cs typeface="Halant Medium"/>
                  <a:sym typeface="Halant Medium"/>
                </a:rPr>
                <a:t>Future of Technology</a:t>
              </a:r>
              <a:endParaRPr/>
            </a:p>
          </p:txBody>
        </p:sp>
        <p:sp>
          <p:nvSpPr>
            <p:cNvPr id="143" name="Google Shape;143;p18"/>
            <p:cNvSpPr txBox="1"/>
            <p:nvPr/>
          </p:nvSpPr>
          <p:spPr>
            <a:xfrm>
              <a:off x="0" y="2211228"/>
              <a:ext cx="5049709" cy="3055105"/>
            </a:xfrm>
            <a:prstGeom prst="rect">
              <a:avLst/>
            </a:prstGeom>
            <a:noFill/>
            <a:ln>
              <a:noFill/>
            </a:ln>
          </p:spPr>
          <p:txBody>
            <a:bodyPr spcFirstLastPara="1" wrap="square" lIns="0" tIns="0" rIns="0" bIns="0" anchor="t" anchorCtr="0">
              <a:spAutoFit/>
            </a:bodyPr>
            <a:lstStyle/>
            <a:p>
              <a:pPr marL="0" marR="0" lvl="0" indent="0" algn="l" rtl="0">
                <a:lnSpc>
                  <a:spcPct val="139990"/>
                </a:lnSpc>
                <a:spcBef>
                  <a:spcPts val="0"/>
                </a:spcBef>
                <a:spcAft>
                  <a:spcPts val="0"/>
                </a:spcAft>
                <a:buNone/>
              </a:pPr>
              <a:r>
                <a:rPr lang="en-US" sz="2213" b="0" i="0" u="none" strike="noStrike" cap="none">
                  <a:solidFill>
                    <a:srgbClr val="000000"/>
                  </a:solidFill>
                  <a:latin typeface="Assistant"/>
                  <a:ea typeface="Assistant"/>
                  <a:cs typeface="Assistant"/>
                  <a:sym typeface="Assistant"/>
                </a:rPr>
                <a:t>With 3D holographic avatars and images, offices can significantly reduce the cost of transporting employees in one place, minimizing airspace travel hazards on the environment.</a:t>
              </a:r>
              <a:endParaRPr/>
            </a:p>
          </p:txBody>
        </p:sp>
      </p:grpSp>
      <p:pic>
        <p:nvPicPr>
          <p:cNvPr id="144" name="Google Shape;144;p18"/>
          <p:cNvPicPr preferRelativeResize="0"/>
          <p:nvPr/>
        </p:nvPicPr>
        <p:blipFill rotWithShape="1">
          <a:blip r:embed="rId4">
            <a:alphaModFix/>
          </a:blip>
          <a:srcRect/>
          <a:stretch/>
        </p:blipFill>
        <p:spPr>
          <a:xfrm rot="9440951">
            <a:off x="-957979" y="335262"/>
            <a:ext cx="2207918" cy="2092002"/>
          </a:xfrm>
          <a:prstGeom prst="rect">
            <a:avLst/>
          </a:prstGeom>
          <a:noFill/>
          <a:ln>
            <a:noFill/>
          </a:ln>
        </p:spPr>
      </p:pic>
      <p:pic>
        <p:nvPicPr>
          <p:cNvPr id="4" name="Picture 3">
            <a:extLst>
              <a:ext uri="{FF2B5EF4-FFF2-40B4-BE49-F238E27FC236}">
                <a16:creationId xmlns:a16="http://schemas.microsoft.com/office/drawing/2014/main" id="{094B09E5-86A8-5242-9FC4-EAC31B1F799E}"/>
              </a:ext>
            </a:extLst>
          </p:cNvPr>
          <p:cNvPicPr>
            <a:picLocks noChangeAspect="1"/>
          </p:cNvPicPr>
          <p:nvPr/>
        </p:nvPicPr>
        <p:blipFill>
          <a:blip r:embed="rId5"/>
          <a:stretch>
            <a:fillRect/>
          </a:stretch>
        </p:blipFill>
        <p:spPr>
          <a:xfrm>
            <a:off x="5288430" y="-54400"/>
            <a:ext cx="12725400" cy="5029200"/>
          </a:xfrm>
          <a:prstGeom prst="rect">
            <a:avLst/>
          </a:prstGeom>
        </p:spPr>
      </p:pic>
      <p:pic>
        <p:nvPicPr>
          <p:cNvPr id="7" name="Picture 6">
            <a:extLst>
              <a:ext uri="{FF2B5EF4-FFF2-40B4-BE49-F238E27FC236}">
                <a16:creationId xmlns:a16="http://schemas.microsoft.com/office/drawing/2014/main" id="{5D8BF521-DCF9-4A4C-8A18-B791ADEA5695}"/>
              </a:ext>
            </a:extLst>
          </p:cNvPr>
          <p:cNvPicPr>
            <a:picLocks noChangeAspect="1"/>
          </p:cNvPicPr>
          <p:nvPr/>
        </p:nvPicPr>
        <p:blipFill>
          <a:blip r:embed="rId6"/>
          <a:stretch>
            <a:fillRect/>
          </a:stretch>
        </p:blipFill>
        <p:spPr>
          <a:xfrm>
            <a:off x="5419098" y="4974800"/>
            <a:ext cx="12585700" cy="474980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4D1354"/>
        </a:solidFill>
        <a:effectLst/>
      </p:bgPr>
    </p:bg>
    <p:spTree>
      <p:nvGrpSpPr>
        <p:cNvPr id="1" name="Shape 148"/>
        <p:cNvGrpSpPr/>
        <p:nvPr/>
      </p:nvGrpSpPr>
      <p:grpSpPr>
        <a:xfrm>
          <a:off x="0" y="0"/>
          <a:ext cx="0" cy="0"/>
          <a:chOff x="0" y="0"/>
          <a:chExt cx="0" cy="0"/>
        </a:xfrm>
      </p:grpSpPr>
      <p:pic>
        <p:nvPicPr>
          <p:cNvPr id="149" name="Google Shape;149;p19"/>
          <p:cNvPicPr preferRelativeResize="0"/>
          <p:nvPr/>
        </p:nvPicPr>
        <p:blipFill rotWithShape="1">
          <a:blip r:embed="rId3">
            <a:alphaModFix/>
          </a:blip>
          <a:srcRect/>
          <a:stretch/>
        </p:blipFill>
        <p:spPr>
          <a:xfrm>
            <a:off x="6846566" y="7171898"/>
            <a:ext cx="2729129" cy="2585849"/>
          </a:xfrm>
          <a:prstGeom prst="rect">
            <a:avLst/>
          </a:prstGeom>
          <a:noFill/>
          <a:ln>
            <a:noFill/>
          </a:ln>
        </p:spPr>
      </p:pic>
      <p:pic>
        <p:nvPicPr>
          <p:cNvPr id="150" name="Google Shape;150;p19"/>
          <p:cNvPicPr preferRelativeResize="0"/>
          <p:nvPr/>
        </p:nvPicPr>
        <p:blipFill rotWithShape="1">
          <a:blip r:embed="rId4">
            <a:alphaModFix/>
          </a:blip>
          <a:srcRect/>
          <a:stretch/>
        </p:blipFill>
        <p:spPr>
          <a:xfrm rot="-6185645">
            <a:off x="-1867548" y="60686"/>
            <a:ext cx="9901401" cy="8812247"/>
          </a:xfrm>
          <a:prstGeom prst="rect">
            <a:avLst/>
          </a:prstGeom>
          <a:noFill/>
          <a:ln>
            <a:noFill/>
          </a:ln>
        </p:spPr>
      </p:pic>
      <p:sp>
        <p:nvSpPr>
          <p:cNvPr id="151" name="Google Shape;151;p19"/>
          <p:cNvSpPr txBox="1"/>
          <p:nvPr/>
        </p:nvSpPr>
        <p:spPr>
          <a:xfrm>
            <a:off x="5213878" y="3619506"/>
            <a:ext cx="5307614" cy="3852593"/>
          </a:xfrm>
          <a:prstGeom prst="rect">
            <a:avLst/>
          </a:prstGeom>
          <a:noFill/>
          <a:ln>
            <a:noFill/>
          </a:ln>
        </p:spPr>
        <p:txBody>
          <a:bodyPr spcFirstLastPara="1" wrap="square" lIns="0" tIns="0" rIns="0" bIns="0" anchor="t" anchorCtr="0">
            <a:spAutoFit/>
          </a:bodyPr>
          <a:lstStyle/>
          <a:p>
            <a:pPr marL="0" marR="0" lvl="0" indent="0" algn="l" rtl="0">
              <a:lnSpc>
                <a:spcPct val="118000"/>
              </a:lnSpc>
              <a:spcBef>
                <a:spcPts val="0"/>
              </a:spcBef>
              <a:spcAft>
                <a:spcPts val="0"/>
              </a:spcAft>
              <a:buNone/>
            </a:pPr>
            <a:r>
              <a:rPr lang="en-US" sz="7072" b="0" i="0" u="none" strike="noStrike" cap="none" dirty="0">
                <a:solidFill>
                  <a:srgbClr val="FFFFFF"/>
                </a:solidFill>
                <a:latin typeface="Arial"/>
                <a:ea typeface="Arial"/>
                <a:cs typeface="Arial"/>
                <a:sym typeface="Arial"/>
              </a:rPr>
              <a:t>Exploratory Data Analysis</a:t>
            </a:r>
            <a:endParaRPr dirty="0"/>
          </a:p>
        </p:txBody>
      </p:sp>
      <p:pic>
        <p:nvPicPr>
          <p:cNvPr id="152" name="Google Shape;152;p19"/>
          <p:cNvPicPr preferRelativeResize="0"/>
          <p:nvPr/>
        </p:nvPicPr>
        <p:blipFill rotWithShape="1">
          <a:blip r:embed="rId5">
            <a:alphaModFix/>
          </a:blip>
          <a:srcRect/>
          <a:stretch/>
        </p:blipFill>
        <p:spPr>
          <a:xfrm rot="-447366">
            <a:off x="7083089" y="303005"/>
            <a:ext cx="1517793" cy="1451390"/>
          </a:xfrm>
          <a:prstGeom prst="rect">
            <a:avLst/>
          </a:prstGeom>
          <a:noFill/>
          <a:ln>
            <a:noFill/>
          </a:ln>
        </p:spPr>
      </p:pic>
      <p:sp>
        <p:nvSpPr>
          <p:cNvPr id="153" name="Google Shape;153;p19"/>
          <p:cNvSpPr txBox="1"/>
          <p:nvPr/>
        </p:nvSpPr>
        <p:spPr>
          <a:xfrm>
            <a:off x="11754799" y="4466809"/>
            <a:ext cx="4530710" cy="2067489"/>
          </a:xfrm>
          <a:prstGeom prst="rect">
            <a:avLst/>
          </a:prstGeom>
          <a:noFill/>
          <a:ln>
            <a:noFill/>
          </a:ln>
        </p:spPr>
        <p:txBody>
          <a:bodyPr spcFirstLastPara="1" wrap="square" lIns="0" tIns="0" rIns="0" bIns="0" anchor="t" anchorCtr="0">
            <a:spAutoFit/>
          </a:bodyPr>
          <a:lstStyle/>
          <a:p>
            <a:pPr marL="0" marR="0" lvl="0" indent="0" algn="l" rtl="0">
              <a:lnSpc>
                <a:spcPct val="140016"/>
              </a:lnSpc>
              <a:spcBef>
                <a:spcPts val="0"/>
              </a:spcBef>
              <a:spcAft>
                <a:spcPts val="0"/>
              </a:spcAft>
              <a:buNone/>
            </a:pPr>
            <a:r>
              <a:rPr lang="en-US" sz="2399" dirty="0">
                <a:solidFill>
                  <a:srgbClr val="FFFFFF"/>
                </a:solidFill>
                <a:latin typeface="Assistant"/>
                <a:cs typeface="Assistant"/>
                <a:sym typeface="Assistant"/>
              </a:rPr>
              <a:t>Correlation Graphs, Pie Charts, Histograms and Plots to explore and visualize the relationships between the features.</a:t>
            </a:r>
            <a:endParaRPr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pic>
        <p:nvPicPr>
          <p:cNvPr id="158" name="Google Shape;158;p20"/>
          <p:cNvPicPr preferRelativeResize="0"/>
          <p:nvPr/>
        </p:nvPicPr>
        <p:blipFill rotWithShape="1">
          <a:blip r:embed="rId3">
            <a:alphaModFix/>
          </a:blip>
          <a:srcRect/>
          <a:stretch/>
        </p:blipFill>
        <p:spPr>
          <a:xfrm rot="4494633">
            <a:off x="-2022061" y="8242530"/>
            <a:ext cx="4315504" cy="4088940"/>
          </a:xfrm>
          <a:prstGeom prst="rect">
            <a:avLst/>
          </a:prstGeom>
          <a:noFill/>
          <a:ln>
            <a:noFill/>
          </a:ln>
        </p:spPr>
      </p:pic>
      <p:sp>
        <p:nvSpPr>
          <p:cNvPr id="159" name="Google Shape;159;p20"/>
          <p:cNvSpPr txBox="1"/>
          <p:nvPr/>
        </p:nvSpPr>
        <p:spPr>
          <a:xfrm>
            <a:off x="1750647" y="-199264"/>
            <a:ext cx="12908564" cy="1284198"/>
          </a:xfrm>
          <a:prstGeom prst="rect">
            <a:avLst/>
          </a:prstGeom>
          <a:noFill/>
          <a:ln>
            <a:noFill/>
          </a:ln>
        </p:spPr>
        <p:txBody>
          <a:bodyPr spcFirstLastPara="1" wrap="square" lIns="0" tIns="0" rIns="0" bIns="0" anchor="t" anchorCtr="0">
            <a:spAutoFit/>
          </a:bodyPr>
          <a:lstStyle/>
          <a:p>
            <a:pPr marL="0" marR="0" lvl="0" indent="0" algn="ctr" rtl="0">
              <a:lnSpc>
                <a:spcPct val="118000"/>
              </a:lnSpc>
              <a:spcBef>
                <a:spcPts val="0"/>
              </a:spcBef>
              <a:spcAft>
                <a:spcPts val="0"/>
              </a:spcAft>
              <a:buNone/>
            </a:pPr>
            <a:r>
              <a:rPr lang="en-US" sz="7072" b="0" i="0" u="none" strike="noStrike" cap="none" dirty="0">
                <a:solidFill>
                  <a:srgbClr val="000000"/>
                </a:solidFill>
                <a:latin typeface="Arial"/>
                <a:ea typeface="Arial"/>
                <a:cs typeface="Arial"/>
                <a:sym typeface="Arial"/>
              </a:rPr>
              <a:t>Correlation Map</a:t>
            </a:r>
            <a:endParaRPr dirty="0"/>
          </a:p>
        </p:txBody>
      </p:sp>
      <p:grpSp>
        <p:nvGrpSpPr>
          <p:cNvPr id="166" name="Google Shape;166;p20"/>
          <p:cNvGrpSpPr/>
          <p:nvPr/>
        </p:nvGrpSpPr>
        <p:grpSpPr>
          <a:xfrm>
            <a:off x="13448505" y="2335061"/>
            <a:ext cx="3818866" cy="5810822"/>
            <a:chOff x="-1" y="-358452"/>
            <a:chExt cx="5091821" cy="7747766"/>
          </a:xfrm>
        </p:grpSpPr>
        <p:sp>
          <p:nvSpPr>
            <p:cNvPr id="167" name="Google Shape;167;p20"/>
            <p:cNvSpPr txBox="1"/>
            <p:nvPr/>
          </p:nvSpPr>
          <p:spPr>
            <a:xfrm>
              <a:off x="0" y="-28575"/>
              <a:ext cx="5091820" cy="373436"/>
            </a:xfrm>
            <a:prstGeom prst="rect">
              <a:avLst/>
            </a:prstGeom>
            <a:noFill/>
            <a:ln>
              <a:noFill/>
            </a:ln>
          </p:spPr>
          <p:txBody>
            <a:bodyPr spcFirstLastPara="1" wrap="square" lIns="0" tIns="0" rIns="0" bIns="0" anchor="t" anchorCtr="0">
              <a:spAutoFit/>
            </a:bodyPr>
            <a:lstStyle/>
            <a:p>
              <a:pPr marL="0" marR="0" lvl="0" indent="0" algn="ctr" rtl="0">
                <a:lnSpc>
                  <a:spcPct val="129987"/>
                </a:lnSpc>
                <a:spcBef>
                  <a:spcPts val="0"/>
                </a:spcBef>
                <a:spcAft>
                  <a:spcPts val="0"/>
                </a:spcAft>
                <a:buNone/>
              </a:pPr>
              <a:endParaRPr dirty="0"/>
            </a:p>
          </p:txBody>
        </p:sp>
        <p:sp>
          <p:nvSpPr>
            <p:cNvPr id="168" name="Google Shape;168;p20"/>
            <p:cNvSpPr txBox="1"/>
            <p:nvPr/>
          </p:nvSpPr>
          <p:spPr>
            <a:xfrm>
              <a:off x="-1" y="-358452"/>
              <a:ext cx="5091820" cy="7747766"/>
            </a:xfrm>
            <a:prstGeom prst="rect">
              <a:avLst/>
            </a:prstGeom>
            <a:noFill/>
            <a:ln>
              <a:noFill/>
            </a:ln>
          </p:spPr>
          <p:txBody>
            <a:bodyPr spcFirstLastPara="1" wrap="square" lIns="0" tIns="0" rIns="0" bIns="0" anchor="t" anchorCtr="0">
              <a:spAutoFit/>
            </a:bodyPr>
            <a:lstStyle/>
            <a:p>
              <a:pPr marL="285750" marR="0" lvl="0" indent="-285750" algn="ctr" rtl="0">
                <a:lnSpc>
                  <a:spcPct val="139981"/>
                </a:lnSpc>
                <a:spcBef>
                  <a:spcPts val="0"/>
                </a:spcBef>
                <a:spcAft>
                  <a:spcPts val="0"/>
                </a:spcAft>
                <a:buFont typeface="Arial" panose="020B0604020202020204" pitchFamily="34" charset="0"/>
                <a:buChar char="•"/>
              </a:pPr>
              <a:r>
                <a:rPr lang="en-US" sz="2131" dirty="0">
                  <a:latin typeface="Assistant"/>
                  <a:cs typeface="Assistant"/>
                  <a:sym typeface="Assistant"/>
                </a:rPr>
                <a:t>Small positive correlation between Age and Months_Inactive, Total_Revolving_Bal, Avg Utilization Ratio</a:t>
              </a:r>
            </a:p>
            <a:p>
              <a:pPr marL="285750" marR="0" lvl="0" indent="-285750" algn="ctr" rtl="0">
                <a:lnSpc>
                  <a:spcPct val="139981"/>
                </a:lnSpc>
                <a:spcBef>
                  <a:spcPts val="0"/>
                </a:spcBef>
                <a:spcAft>
                  <a:spcPts val="0"/>
                </a:spcAft>
                <a:buFont typeface="Arial" panose="020B0604020202020204" pitchFamily="34" charset="0"/>
                <a:buChar char="•"/>
              </a:pPr>
              <a:r>
                <a:rPr lang="en-US" sz="2131" dirty="0">
                  <a:latin typeface="Assistant"/>
                  <a:cs typeface="Assistant"/>
                  <a:sym typeface="Assistant"/>
                </a:rPr>
                <a:t>Medium positive correlation between Age and </a:t>
              </a:r>
              <a:r>
                <a:rPr lang="en-US" sz="2131" dirty="0" err="1">
                  <a:latin typeface="Assistant"/>
                  <a:cs typeface="Assistant"/>
                  <a:sym typeface="Assistant"/>
                </a:rPr>
                <a:t>Months_on_book</a:t>
              </a:r>
              <a:endParaRPr lang="en-US" sz="2131" dirty="0">
                <a:latin typeface="Assistant"/>
                <a:cs typeface="Assistant"/>
                <a:sym typeface="Assistant"/>
              </a:endParaRPr>
            </a:p>
            <a:p>
              <a:pPr marL="285750" marR="0" lvl="0" indent="-285750" algn="ctr" rtl="0">
                <a:lnSpc>
                  <a:spcPct val="139981"/>
                </a:lnSpc>
                <a:spcBef>
                  <a:spcPts val="0"/>
                </a:spcBef>
                <a:spcAft>
                  <a:spcPts val="0"/>
                </a:spcAft>
                <a:buFont typeface="Arial" panose="020B0604020202020204" pitchFamily="34" charset="0"/>
                <a:buChar char="•"/>
              </a:pPr>
              <a:r>
                <a:rPr lang="en-US" sz="2131" dirty="0">
                  <a:latin typeface="Assistant"/>
                  <a:cs typeface="Assistant"/>
                  <a:sym typeface="Assistant"/>
                </a:rPr>
                <a:t>Medium Negative correlation between Avg Utilization Ratio  and Credit Limit, Avg Open To Buy</a:t>
              </a:r>
            </a:p>
            <a:p>
              <a:pPr marL="285750" marR="0" lvl="0" indent="-285750" algn="ctr" rtl="0">
                <a:lnSpc>
                  <a:spcPct val="139981"/>
                </a:lnSpc>
                <a:spcBef>
                  <a:spcPts val="0"/>
                </a:spcBef>
                <a:spcAft>
                  <a:spcPts val="0"/>
                </a:spcAft>
                <a:buFont typeface="Arial" panose="020B0604020202020204" pitchFamily="34" charset="0"/>
                <a:buChar char="•"/>
              </a:pPr>
              <a:endParaRPr dirty="0"/>
            </a:p>
          </p:txBody>
        </p:sp>
      </p:grpSp>
      <p:pic>
        <p:nvPicPr>
          <p:cNvPr id="169" name="Google Shape;169;p20"/>
          <p:cNvPicPr preferRelativeResize="0"/>
          <p:nvPr/>
        </p:nvPicPr>
        <p:blipFill rotWithShape="1">
          <a:blip r:embed="rId4">
            <a:alphaModFix/>
          </a:blip>
          <a:srcRect/>
          <a:stretch/>
        </p:blipFill>
        <p:spPr>
          <a:xfrm rot="313119">
            <a:off x="15158388" y="-1579634"/>
            <a:ext cx="5214256" cy="4986132"/>
          </a:xfrm>
          <a:prstGeom prst="rect">
            <a:avLst/>
          </a:prstGeom>
          <a:noFill/>
          <a:ln>
            <a:noFill/>
          </a:ln>
        </p:spPr>
      </p:pic>
      <p:pic>
        <p:nvPicPr>
          <p:cNvPr id="19" name="Picture 18">
            <a:extLst>
              <a:ext uri="{FF2B5EF4-FFF2-40B4-BE49-F238E27FC236}">
                <a16:creationId xmlns:a16="http://schemas.microsoft.com/office/drawing/2014/main" id="{3DF781AC-368F-DD4B-93A2-7B54D4921ED9}"/>
              </a:ext>
            </a:extLst>
          </p:cNvPr>
          <p:cNvPicPr>
            <a:picLocks noChangeAspect="1"/>
          </p:cNvPicPr>
          <p:nvPr/>
        </p:nvPicPr>
        <p:blipFill>
          <a:blip r:embed="rId5"/>
          <a:stretch>
            <a:fillRect/>
          </a:stretch>
        </p:blipFill>
        <p:spPr>
          <a:xfrm>
            <a:off x="2255885" y="-199264"/>
            <a:ext cx="12858750" cy="10287000"/>
          </a:xfrm>
          <a:prstGeom prst="rect">
            <a:avLst/>
          </a:prstGeom>
        </p:spPr>
      </p:pic>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
  <a:themeElements>
    <a:clrScheme name="Savon">
      <a:dk1>
        <a:sysClr val="windowText" lastClr="000000"/>
      </a:dk1>
      <a:lt1>
        <a:sysClr val="window" lastClr="FFFFFF"/>
      </a:lt1>
      <a:dk2>
        <a:srgbClr val="1485A4"/>
      </a:dk2>
      <a:lt2>
        <a:srgbClr val="E3DED1"/>
      </a:lt2>
      <a:accent1>
        <a:srgbClr val="1CADE4"/>
      </a:accent1>
      <a:accent2>
        <a:srgbClr val="2683C6"/>
      </a:accent2>
      <a:accent3>
        <a:srgbClr val="27CED7"/>
      </a:accent3>
      <a:accent4>
        <a:srgbClr val="42BA97"/>
      </a:accent4>
      <a:accent5>
        <a:srgbClr val="3E8853"/>
      </a:accent5>
      <a:accent6>
        <a:srgbClr val="62A39F"/>
      </a:accent6>
      <a:hlink>
        <a:srgbClr val="F49100"/>
      </a:hlink>
      <a:folHlink>
        <a:srgbClr val="739D9B"/>
      </a:folHlink>
    </a:clrScheme>
    <a:fontScheme name="Savon">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90000"/>
                <a:shade val="92000"/>
                <a:satMod val="160000"/>
              </a:schemeClr>
            </a:gs>
            <a:gs pos="77000">
              <a:schemeClr val="phClr">
                <a:tint val="100000"/>
                <a:shade val="73000"/>
                <a:satMod val="155000"/>
              </a:schemeClr>
            </a:gs>
            <a:gs pos="100000">
              <a:schemeClr val="phClr">
                <a:tint val="100000"/>
                <a:shade val="67000"/>
                <a:satMod val="145000"/>
              </a:schemeClr>
            </a:gs>
          </a:gsLst>
          <a:lin ang="5400000" scaled="0"/>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Savon" id="{1306E473-ED32-493B-A2D0-240A757EDD34}" vid="{C20BADFE-D095-436F-9677-9264042809F0}"/>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{CFE7BB44-4C49-924A-AC18-B38E7642DDB9}tf10001067</Template>
  <TotalTime>8587</TotalTime>
  <Words>1141</Words>
  <Application>Microsoft Macintosh PowerPoint</Application>
  <PresentationFormat>Custom</PresentationFormat>
  <Paragraphs>85</Paragraphs>
  <Slides>24</Slides>
  <Notes>24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24</vt:i4>
      </vt:variant>
    </vt:vector>
  </HeadingPairs>
  <TitlesOfParts>
    <vt:vector size="31" baseType="lpstr">
      <vt:lpstr>Assistant</vt:lpstr>
      <vt:lpstr>Arial</vt:lpstr>
      <vt:lpstr>Garamond</vt:lpstr>
      <vt:lpstr>Wingdings</vt:lpstr>
      <vt:lpstr>Halant Medium</vt:lpstr>
      <vt:lpstr>Century Gothic</vt:lpstr>
      <vt:lpstr>Savon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Faridat Lawal</cp:lastModifiedBy>
  <cp:revision>73</cp:revision>
  <dcterms:modified xsi:type="dcterms:W3CDTF">2023-11-07T00:18:30Z</dcterms:modified>
</cp:coreProperties>
</file>